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91" r:id="rId2"/>
    <p:sldId id="579" r:id="rId3"/>
    <p:sldId id="580" r:id="rId4"/>
    <p:sldId id="581" r:id="rId5"/>
    <p:sldId id="582" r:id="rId6"/>
    <p:sldId id="583" r:id="rId7"/>
    <p:sldId id="584" r:id="rId8"/>
    <p:sldId id="585" r:id="rId9"/>
    <p:sldId id="588" r:id="rId10"/>
    <p:sldId id="586" r:id="rId11"/>
    <p:sldId id="589" r:id="rId12"/>
    <p:sldId id="587" r:id="rId13"/>
    <p:sldId id="578" r:id="rId14"/>
    <p:sldId id="516" r:id="rId15"/>
    <p:sldId id="560" r:id="rId16"/>
    <p:sldId id="542" r:id="rId17"/>
    <p:sldId id="590" r:id="rId18"/>
    <p:sldId id="543" r:id="rId19"/>
    <p:sldId id="567" r:id="rId20"/>
    <p:sldId id="544" r:id="rId21"/>
    <p:sldId id="569" r:id="rId22"/>
    <p:sldId id="552" r:id="rId23"/>
    <p:sldId id="545" r:id="rId24"/>
    <p:sldId id="561" r:id="rId25"/>
    <p:sldId id="558" r:id="rId26"/>
    <p:sldId id="562" r:id="rId27"/>
    <p:sldId id="556" r:id="rId28"/>
    <p:sldId id="555" r:id="rId29"/>
    <p:sldId id="563" r:id="rId30"/>
    <p:sldId id="574" r:id="rId31"/>
    <p:sldId id="564" r:id="rId32"/>
    <p:sldId id="565" r:id="rId33"/>
    <p:sldId id="572" r:id="rId34"/>
    <p:sldId id="573" r:id="rId35"/>
    <p:sldId id="568" r:id="rId36"/>
    <p:sldId id="577" r:id="rId37"/>
    <p:sldId id="551" r:id="rId38"/>
    <p:sldId id="570" r:id="rId39"/>
    <p:sldId id="566" r:id="rId40"/>
    <p:sldId id="539" r:id="rId41"/>
    <p:sldId id="427"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vis Vardar" initials="DV" lastIdx="1" clrIdx="0">
    <p:extLst>
      <p:ext uri="{19B8F6BF-5375-455C-9EA6-DF929625EA0E}">
        <p15:presenceInfo xmlns:p15="http://schemas.microsoft.com/office/powerpoint/2012/main" userId="S-1-5-21-4293043106-1531223099-1235779681-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ED4"/>
    <a:srgbClr val="FF31E2"/>
    <a:srgbClr val="44EC44"/>
    <a:srgbClr val="5DC5D3"/>
    <a:srgbClr val="9966FF"/>
    <a:srgbClr val="4C4D4F"/>
    <a:srgbClr val="DC0D15"/>
    <a:srgbClr val="E40E16"/>
    <a:srgbClr val="DD0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4" autoAdjust="0"/>
    <p:restoredTop sz="94660"/>
  </p:normalViewPr>
  <p:slideViewPr>
    <p:cSldViewPr snapToGrid="0">
      <p:cViewPr varScale="1">
        <p:scale>
          <a:sx n="84" d="100"/>
          <a:sy n="84" d="100"/>
        </p:scale>
        <p:origin x="162" y="84"/>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21604330708687E-2"/>
          <c:y val="2.133402919943226E-2"/>
          <c:w val="0.89567839566929153"/>
          <c:h val="0.85755075925499769"/>
        </c:manualLayout>
      </c:layout>
      <c:barChart>
        <c:barDir val="col"/>
        <c:grouping val="clustered"/>
        <c:varyColors val="0"/>
        <c:ser>
          <c:idx val="0"/>
          <c:order val="0"/>
          <c:tx>
            <c:strRef>
              <c:f>Sayfa1!$B$1</c:f>
              <c:strCache>
                <c:ptCount val="1"/>
                <c:pt idx="0">
                  <c:v>Seri 1</c:v>
                </c:pt>
              </c:strCache>
            </c:strRef>
          </c:tx>
          <c:invertIfNegative val="0"/>
          <c:cat>
            <c:strRef>
              <c:f>Sayfa1!$A$2:$A$3</c:f>
              <c:strCache>
                <c:ptCount val="2"/>
                <c:pt idx="0">
                  <c:v>HIMSS 6 İÇİN HARCANAN BÜTÇE</c:v>
                </c:pt>
                <c:pt idx="1">
                  <c:v>HIMSS 7 İÇİN HARCANAN BÜTÇE</c:v>
                </c:pt>
              </c:strCache>
            </c:strRef>
          </c:cat>
          <c:val>
            <c:numRef>
              <c:f>Sayfa1!$B$2:$B$3</c:f>
              <c:numCache>
                <c:formatCode>General</c:formatCode>
                <c:ptCount val="2"/>
                <c:pt idx="0">
                  <c:v>600000</c:v>
                </c:pt>
                <c:pt idx="1">
                  <c:v>900000</c:v>
                </c:pt>
              </c:numCache>
            </c:numRef>
          </c:val>
          <c:extLst>
            <c:ext xmlns:c16="http://schemas.microsoft.com/office/drawing/2014/chart" uri="{C3380CC4-5D6E-409C-BE32-E72D297353CC}">
              <c16:uniqueId val="{00000000-94BD-41AE-BD8D-0DCC586394D4}"/>
            </c:ext>
          </c:extLst>
        </c:ser>
        <c:dLbls>
          <c:showLegendKey val="0"/>
          <c:showVal val="0"/>
          <c:showCatName val="0"/>
          <c:showSerName val="0"/>
          <c:showPercent val="0"/>
          <c:showBubbleSize val="0"/>
        </c:dLbls>
        <c:gapWidth val="150"/>
        <c:axId val="176232320"/>
        <c:axId val="176233856"/>
      </c:barChart>
      <c:catAx>
        <c:axId val="176232320"/>
        <c:scaling>
          <c:orientation val="minMax"/>
        </c:scaling>
        <c:delete val="0"/>
        <c:axPos val="b"/>
        <c:numFmt formatCode="General" sourceLinked="0"/>
        <c:majorTickMark val="out"/>
        <c:minorTickMark val="none"/>
        <c:tickLblPos val="nextTo"/>
        <c:crossAx val="176233856"/>
        <c:crosses val="autoZero"/>
        <c:auto val="1"/>
        <c:lblAlgn val="ctr"/>
        <c:lblOffset val="100"/>
        <c:noMultiLvlLbl val="0"/>
      </c:catAx>
      <c:valAx>
        <c:axId val="176233856"/>
        <c:scaling>
          <c:orientation val="minMax"/>
          <c:max val="1000000"/>
        </c:scaling>
        <c:delete val="0"/>
        <c:axPos val="l"/>
        <c:majorGridlines/>
        <c:numFmt formatCode="General" sourceLinked="1"/>
        <c:majorTickMark val="out"/>
        <c:minorTickMark val="none"/>
        <c:tickLblPos val="nextTo"/>
        <c:txPr>
          <a:bodyPr/>
          <a:lstStyle/>
          <a:p>
            <a:pPr>
              <a:defRPr sz="1000"/>
            </a:pPr>
            <a:endParaRPr lang="tr-TR"/>
          </a:p>
        </c:txPr>
        <c:crossAx val="176232320"/>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97388108326858"/>
          <c:y val="4.6296296296296335E-2"/>
          <c:w val="0.76688511413176985"/>
          <c:h val="0.90386410032079323"/>
        </c:manualLayout>
      </c:layout>
      <c:barChart>
        <c:barDir val="bar"/>
        <c:grouping val="clustered"/>
        <c:varyColors val="0"/>
        <c:ser>
          <c:idx val="0"/>
          <c:order val="0"/>
          <c:tx>
            <c:strRef>
              <c:f>Sayfa1!$B$1</c:f>
              <c:strCache>
                <c:ptCount val="1"/>
                <c:pt idx="0">
                  <c:v>HASTA SAYISI</c:v>
                </c:pt>
              </c:strCache>
            </c:strRef>
          </c:tx>
          <c:invertIfNegative val="0"/>
          <c:cat>
            <c:strRef>
              <c:f>Sayfa1!$A$2:$A$6</c:f>
              <c:strCache>
                <c:ptCount val="5"/>
                <c:pt idx="0">
                  <c:v>Covid-19 + DM</c:v>
                </c:pt>
                <c:pt idx="1">
                  <c:v>Covid-19 + HT</c:v>
                </c:pt>
                <c:pt idx="2">
                  <c:v>Covid-19 + KKY</c:v>
                </c:pt>
                <c:pt idx="3">
                  <c:v>Covid-19 + SVH</c:v>
                </c:pt>
                <c:pt idx="4">
                  <c:v>Covid-19 + KOAH</c:v>
                </c:pt>
              </c:strCache>
            </c:strRef>
          </c:cat>
          <c:val>
            <c:numRef>
              <c:f>Sayfa1!$B$2:$B$6</c:f>
              <c:numCache>
                <c:formatCode>General</c:formatCode>
                <c:ptCount val="5"/>
                <c:pt idx="0">
                  <c:v>337</c:v>
                </c:pt>
                <c:pt idx="1">
                  <c:v>129</c:v>
                </c:pt>
                <c:pt idx="2">
                  <c:v>98</c:v>
                </c:pt>
                <c:pt idx="3">
                  <c:v>29</c:v>
                </c:pt>
                <c:pt idx="4">
                  <c:v>160</c:v>
                </c:pt>
              </c:numCache>
            </c:numRef>
          </c:val>
          <c:extLst>
            <c:ext xmlns:c16="http://schemas.microsoft.com/office/drawing/2014/chart" uri="{C3380CC4-5D6E-409C-BE32-E72D297353CC}">
              <c16:uniqueId val="{00000000-3C32-4F55-AB14-48CABB4464CA}"/>
            </c:ext>
          </c:extLst>
        </c:ser>
        <c:ser>
          <c:idx val="1"/>
          <c:order val="1"/>
          <c:tx>
            <c:strRef>
              <c:f>Sayfa1!$C$1</c:f>
              <c:strCache>
                <c:ptCount val="1"/>
                <c:pt idx="0">
                  <c:v>ÖLÜM SAYISI</c:v>
                </c:pt>
              </c:strCache>
            </c:strRef>
          </c:tx>
          <c:invertIfNegative val="0"/>
          <c:cat>
            <c:strRef>
              <c:f>Sayfa1!$A$2:$A$6</c:f>
              <c:strCache>
                <c:ptCount val="5"/>
                <c:pt idx="0">
                  <c:v>Covid-19 + DM</c:v>
                </c:pt>
                <c:pt idx="1">
                  <c:v>Covid-19 + HT</c:v>
                </c:pt>
                <c:pt idx="2">
                  <c:v>Covid-19 + KKY</c:v>
                </c:pt>
                <c:pt idx="3">
                  <c:v>Covid-19 + SVH</c:v>
                </c:pt>
                <c:pt idx="4">
                  <c:v>Covid-19 + KOAH</c:v>
                </c:pt>
              </c:strCache>
            </c:strRef>
          </c:cat>
          <c:val>
            <c:numRef>
              <c:f>Sayfa1!$C$2:$C$6</c:f>
              <c:numCache>
                <c:formatCode>General</c:formatCode>
                <c:ptCount val="5"/>
                <c:pt idx="0">
                  <c:v>46</c:v>
                </c:pt>
                <c:pt idx="1">
                  <c:v>3</c:v>
                </c:pt>
                <c:pt idx="2">
                  <c:v>1</c:v>
                </c:pt>
                <c:pt idx="3">
                  <c:v>2</c:v>
                </c:pt>
                <c:pt idx="4">
                  <c:v>2</c:v>
                </c:pt>
              </c:numCache>
            </c:numRef>
          </c:val>
          <c:extLst>
            <c:ext xmlns:c16="http://schemas.microsoft.com/office/drawing/2014/chart" uri="{C3380CC4-5D6E-409C-BE32-E72D297353CC}">
              <c16:uniqueId val="{00000001-3C32-4F55-AB14-48CABB4464CA}"/>
            </c:ext>
          </c:extLst>
        </c:ser>
        <c:dLbls>
          <c:showLegendKey val="0"/>
          <c:showVal val="0"/>
          <c:showCatName val="0"/>
          <c:showSerName val="0"/>
          <c:showPercent val="0"/>
          <c:showBubbleSize val="0"/>
        </c:dLbls>
        <c:gapWidth val="150"/>
        <c:axId val="213356544"/>
        <c:axId val="213358080"/>
      </c:barChart>
      <c:catAx>
        <c:axId val="213356544"/>
        <c:scaling>
          <c:orientation val="minMax"/>
        </c:scaling>
        <c:delete val="0"/>
        <c:axPos val="l"/>
        <c:numFmt formatCode="General" sourceLinked="0"/>
        <c:majorTickMark val="out"/>
        <c:minorTickMark val="none"/>
        <c:tickLblPos val="nextTo"/>
        <c:txPr>
          <a:bodyPr/>
          <a:lstStyle/>
          <a:p>
            <a:pPr>
              <a:defRPr sz="1200"/>
            </a:pPr>
            <a:endParaRPr lang="tr-TR"/>
          </a:p>
        </c:txPr>
        <c:crossAx val="213358080"/>
        <c:crosses val="autoZero"/>
        <c:auto val="1"/>
        <c:lblAlgn val="ctr"/>
        <c:lblOffset val="100"/>
        <c:noMultiLvlLbl val="0"/>
      </c:catAx>
      <c:valAx>
        <c:axId val="213358080"/>
        <c:scaling>
          <c:orientation val="minMax"/>
          <c:max val="340"/>
          <c:min val="0"/>
        </c:scaling>
        <c:delete val="0"/>
        <c:axPos val="b"/>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txPr>
          <a:bodyPr/>
          <a:lstStyle/>
          <a:p>
            <a:pPr>
              <a:defRPr sz="1100"/>
            </a:pPr>
            <a:endParaRPr lang="tr-TR"/>
          </a:p>
        </c:txPr>
        <c:crossAx val="213356544"/>
        <c:crosses val="autoZero"/>
        <c:crossBetween val="between"/>
        <c:majorUnit val="25"/>
        <c:minorUnit val="10"/>
      </c:valAx>
    </c:plotArea>
    <c:legend>
      <c:legendPos val="r"/>
      <c:layout>
        <c:manualLayout>
          <c:xMode val="edge"/>
          <c:yMode val="edge"/>
          <c:x val="0.76278058979348162"/>
          <c:y val="0.1568598716827064"/>
          <c:w val="0.17528991509480379"/>
          <c:h val="9.1835812190143237E-2"/>
        </c:manualLayout>
      </c:layout>
      <c:overlay val="0"/>
      <c:spPr>
        <a:solidFill>
          <a:schemeClr val="accent2">
            <a:lumMod val="20000"/>
            <a:lumOff val="80000"/>
          </a:schemeClr>
        </a:solidFill>
      </c:spPr>
      <c:txPr>
        <a:bodyPr/>
        <a:lstStyle/>
        <a:p>
          <a:pPr>
            <a:defRPr sz="1400"/>
          </a:pPr>
          <a:endParaRPr lang="tr-TR"/>
        </a:p>
      </c:txPr>
    </c:legend>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426488060178029"/>
          <c:y val="0.83310728470063422"/>
        </c:manualLayout>
      </c:layout>
      <c:overlay val="0"/>
      <c:txPr>
        <a:bodyPr/>
        <a:lstStyle/>
        <a:p>
          <a:pPr>
            <a:defRPr sz="1600"/>
          </a:pPr>
          <a:endParaRPr lang="tr-TR"/>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2.6187984172203672E-2"/>
          <c:y val="0.18535598142220419"/>
          <c:w val="0.68645749448837723"/>
          <c:h val="0.64659649584588363"/>
        </c:manualLayout>
      </c:layout>
      <c:pie3DChart>
        <c:varyColors val="1"/>
        <c:ser>
          <c:idx val="0"/>
          <c:order val="0"/>
          <c:tx>
            <c:strRef>
              <c:f>Sayfa1!$B$1</c:f>
              <c:strCache>
                <c:ptCount val="1"/>
                <c:pt idx="0">
                  <c:v>Covid-19 ve DM Tanılı Hasta Sayısı: 337</c:v>
                </c:pt>
              </c:strCache>
            </c:strRef>
          </c:tx>
          <c:cat>
            <c:strRef>
              <c:f>Sayfa1!$A$2:$A$3</c:f>
              <c:strCache>
                <c:ptCount val="2"/>
                <c:pt idx="0">
                  <c:v>HbA1c&gt;7</c:v>
                </c:pt>
                <c:pt idx="1">
                  <c:v>HbA1c&lt;7</c:v>
                </c:pt>
              </c:strCache>
            </c:strRef>
          </c:cat>
          <c:val>
            <c:numRef>
              <c:f>Sayfa1!$B$2:$B$3</c:f>
              <c:numCache>
                <c:formatCode>General</c:formatCode>
                <c:ptCount val="2"/>
                <c:pt idx="0">
                  <c:v>225</c:v>
                </c:pt>
                <c:pt idx="1">
                  <c:v>112</c:v>
                </c:pt>
              </c:numCache>
            </c:numRef>
          </c:val>
          <c:extLst>
            <c:ext xmlns:c16="http://schemas.microsoft.com/office/drawing/2014/chart" uri="{C3380CC4-5D6E-409C-BE32-E72D297353CC}">
              <c16:uniqueId val="{00000000-2739-42D7-8592-239F6DDAA26B}"/>
            </c:ext>
          </c:extLst>
        </c:ser>
        <c:dLbls>
          <c:showLegendKey val="0"/>
          <c:showVal val="0"/>
          <c:showCatName val="0"/>
          <c:showSerName val="0"/>
          <c:showPercent val="0"/>
          <c:showBubbleSize val="0"/>
          <c:showLeaderLines val="0"/>
        </c:dLbls>
      </c:pie3DChart>
    </c:plotArea>
    <c:legend>
      <c:legendPos val="r"/>
      <c:layout>
        <c:manualLayout>
          <c:xMode val="edge"/>
          <c:yMode val="edge"/>
          <c:x val="0.72155060102576007"/>
          <c:y val="0.42017276776532397"/>
          <c:w val="0.26539457137094852"/>
          <c:h val="0.15469326387475346"/>
        </c:manualLayout>
      </c:layout>
      <c:overlay val="0"/>
      <c:txPr>
        <a:bodyPr/>
        <a:lstStyle/>
        <a:p>
          <a:pPr>
            <a:defRPr sz="1800"/>
          </a:pPr>
          <a:endParaRPr lang="tr-TR"/>
        </a:p>
      </c:txPr>
    </c:legend>
    <c:plotVisOnly val="1"/>
    <c:dispBlanksAs val="zero"/>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Covid-19 Tanılı Hastaların </a:t>
            </a:r>
            <a:r>
              <a:rPr lang="tr-TR" sz="1400" dirty="0"/>
              <a:t> ( 753 Hasta) </a:t>
            </a:r>
            <a:r>
              <a:rPr lang="en-US" sz="1400" dirty="0"/>
              <a:t>Kronik Hastalıklar Dağılımı</a:t>
            </a:r>
          </a:p>
        </c:rich>
      </c:tx>
      <c:layout>
        <c:manualLayout>
          <c:xMode val="edge"/>
          <c:yMode val="edge"/>
          <c:x val="0.12257583740235142"/>
          <c:y val="0.86486292126996156"/>
        </c:manualLayout>
      </c:layout>
      <c:overlay val="0"/>
    </c:title>
    <c:autoTitleDeleted val="0"/>
    <c:plotArea>
      <c:layout>
        <c:manualLayout>
          <c:layoutTarget val="inner"/>
          <c:xMode val="edge"/>
          <c:yMode val="edge"/>
          <c:x val="6.3244222621545262E-2"/>
          <c:y val="1.7124285841145261E-2"/>
          <c:w val="0.57031659155839476"/>
          <c:h val="0.79260587147946449"/>
        </c:manualLayout>
      </c:layout>
      <c:pieChart>
        <c:varyColors val="1"/>
        <c:ser>
          <c:idx val="0"/>
          <c:order val="0"/>
          <c:tx>
            <c:strRef>
              <c:f>Sayfa1!$B$1</c:f>
              <c:strCache>
                <c:ptCount val="1"/>
                <c:pt idx="0">
                  <c:v>Covid-19 Tanılı Hastaların Kronik Hastalıklar Dağılımı</c:v>
                </c:pt>
              </c:strCache>
            </c:strRef>
          </c:tx>
          <c:cat>
            <c:strRef>
              <c:f>Sayfa1!$A$2:$A$6</c:f>
              <c:strCache>
                <c:ptCount val="5"/>
                <c:pt idx="0">
                  <c:v>Covid-19+DM</c:v>
                </c:pt>
                <c:pt idx="1">
                  <c:v>Covid-19+HT</c:v>
                </c:pt>
                <c:pt idx="2">
                  <c:v>Covid-19+KKY</c:v>
                </c:pt>
                <c:pt idx="3">
                  <c:v>Covid-19+SVH</c:v>
                </c:pt>
                <c:pt idx="4">
                  <c:v>Covid-19+KOAH</c:v>
                </c:pt>
              </c:strCache>
            </c:strRef>
          </c:cat>
          <c:val>
            <c:numRef>
              <c:f>Sayfa1!$B$2:$B$6</c:f>
              <c:numCache>
                <c:formatCode>General</c:formatCode>
                <c:ptCount val="5"/>
                <c:pt idx="0">
                  <c:v>337</c:v>
                </c:pt>
                <c:pt idx="1">
                  <c:v>129</c:v>
                </c:pt>
                <c:pt idx="2">
                  <c:v>98</c:v>
                </c:pt>
                <c:pt idx="3">
                  <c:v>29</c:v>
                </c:pt>
                <c:pt idx="4">
                  <c:v>160</c:v>
                </c:pt>
              </c:numCache>
            </c:numRef>
          </c:val>
          <c:extLst>
            <c:ext xmlns:c16="http://schemas.microsoft.com/office/drawing/2014/chart" uri="{C3380CC4-5D6E-409C-BE32-E72D297353CC}">
              <c16:uniqueId val="{00000000-8261-45B6-BB1E-47D259251E23}"/>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4387252134862472"/>
          <c:y val="9.6815343185779265E-2"/>
          <c:w val="0.33870028193042423"/>
          <c:h val="0.7423806257630543"/>
        </c:manualLayout>
      </c:layout>
      <c:overlay val="0"/>
      <c:txPr>
        <a:bodyPr/>
        <a:lstStyle/>
        <a:p>
          <a:pPr>
            <a:defRPr sz="1600"/>
          </a:pPr>
          <a:endParaRPr lang="tr-TR"/>
        </a:p>
      </c:txPr>
    </c:legend>
    <c:plotVisOnly val="1"/>
    <c:dispBlanksAs val="zero"/>
    <c:showDLblsOverMax val="0"/>
  </c:chart>
  <c:txPr>
    <a:bodyPr/>
    <a:lstStyle/>
    <a:p>
      <a:pPr>
        <a:defRPr sz="1800"/>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tr-TR" sz="2400" b="1" i="0" u="none" strike="noStrike" baseline="0" dirty="0">
                <a:effectLst/>
              </a:rPr>
              <a:t>Covid-19 ve </a:t>
            </a:r>
            <a:r>
              <a:rPr lang="tr-TR" sz="2400" b="1" dirty="0"/>
              <a:t>DM</a:t>
            </a:r>
            <a:r>
              <a:rPr lang="tr-TR" sz="2400" b="1" baseline="0" dirty="0"/>
              <a:t> tanılı HbA1c &gt;7 Olan Hastalar : 225</a:t>
            </a:r>
            <a:endParaRPr lang="en-US" sz="2400" b="1" dirty="0"/>
          </a:p>
        </c:rich>
      </c:tx>
      <c:layout>
        <c:manualLayout>
          <c:xMode val="edge"/>
          <c:yMode val="edge"/>
          <c:x val="0.14756457110273086"/>
          <c:y val="0.8321204391427216"/>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5.1880758912950506E-2"/>
          <c:y val="7.5367244354415414E-2"/>
          <c:w val="0.58589993383074745"/>
          <c:h val="0.73407082301748217"/>
        </c:manualLayout>
      </c:layout>
      <c:pie3DChart>
        <c:varyColors val="1"/>
        <c:ser>
          <c:idx val="0"/>
          <c:order val="0"/>
          <c:tx>
            <c:strRef>
              <c:f>Sayfa1!$B$1</c:f>
              <c:strCache>
                <c:ptCount val="1"/>
                <c:pt idx="0">
                  <c:v>Satışlar</c:v>
                </c:pt>
              </c:strCache>
            </c:strRef>
          </c:tx>
          <c:cat>
            <c:strRef>
              <c:f>Sayfa1!$A$2:$A$3</c:f>
              <c:strCache>
                <c:ptCount val="2"/>
                <c:pt idx="0">
                  <c:v>HbA1c &gt;7 Yaşayan Hasta Sayısı</c:v>
                </c:pt>
                <c:pt idx="1">
                  <c:v>HbA1c &gt;7 Ölen Hastalar Sayısı</c:v>
                </c:pt>
              </c:strCache>
            </c:strRef>
          </c:cat>
          <c:val>
            <c:numRef>
              <c:f>Sayfa1!$B$2:$B$3</c:f>
              <c:numCache>
                <c:formatCode>General</c:formatCode>
                <c:ptCount val="2"/>
                <c:pt idx="0">
                  <c:v>185</c:v>
                </c:pt>
                <c:pt idx="1">
                  <c:v>40</c:v>
                </c:pt>
              </c:numCache>
            </c:numRef>
          </c:val>
          <c:extLst>
            <c:ext xmlns:c16="http://schemas.microsoft.com/office/drawing/2014/chart" uri="{C3380CC4-5D6E-409C-BE32-E72D297353CC}">
              <c16:uniqueId val="{00000000-0992-4D52-8FED-2A7DD97B9005}"/>
            </c:ext>
          </c:extLst>
        </c:ser>
        <c:dLbls>
          <c:showLegendKey val="0"/>
          <c:showVal val="0"/>
          <c:showCatName val="0"/>
          <c:showSerName val="0"/>
          <c:showPercent val="0"/>
          <c:showBubbleSize val="0"/>
          <c:showLeaderLines val="0"/>
        </c:dLbls>
      </c:pie3DChart>
    </c:plotArea>
    <c:legend>
      <c:legendPos val="r"/>
      <c:layout>
        <c:manualLayout>
          <c:xMode val="edge"/>
          <c:yMode val="edge"/>
          <c:x val="0.64661474504062333"/>
          <c:y val="0.26370120289093929"/>
          <c:w val="0.34319537755204038"/>
          <c:h val="0.28374221622027157"/>
        </c:manualLayout>
      </c:layout>
      <c:overlay val="0"/>
      <c:txPr>
        <a:bodyPr/>
        <a:lstStyle/>
        <a:p>
          <a:pPr>
            <a:defRPr sz="1600"/>
          </a:pPr>
          <a:endParaRPr lang="tr-TR"/>
        </a:p>
      </c:txPr>
    </c:legend>
    <c:plotVisOnly val="1"/>
    <c:dispBlanksAs val="zero"/>
    <c:showDLblsOverMax val="0"/>
  </c:chart>
  <c:txPr>
    <a:bodyPr/>
    <a:lstStyle/>
    <a:p>
      <a:pPr>
        <a:defRPr sz="1800"/>
      </a:pPr>
      <a:endParaRPr lang="tr-T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tr-TR" sz="1200" b="1" i="0" baseline="0" dirty="0">
                <a:effectLst/>
              </a:rPr>
              <a:t>Covid-19 ve DM Tanılı HbA1c &lt;7 Olan Hastalar : 112</a:t>
            </a:r>
            <a:endParaRPr lang="tr-TR" sz="1200" b="1" dirty="0">
              <a:effectLst/>
            </a:endParaRPr>
          </a:p>
        </c:rich>
      </c:tx>
      <c:layout>
        <c:manualLayout>
          <c:xMode val="edge"/>
          <c:yMode val="edge"/>
          <c:x val="0.16507338032212573"/>
          <c:y val="0.8458820104017809"/>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3327566549756881E-2"/>
          <c:y val="4.2218694277879394E-2"/>
          <c:w val="0.61340987064464925"/>
          <c:h val="0.83996202570187251"/>
        </c:manualLayout>
      </c:layout>
      <c:pie3DChart>
        <c:varyColors val="1"/>
        <c:ser>
          <c:idx val="0"/>
          <c:order val="0"/>
          <c:tx>
            <c:strRef>
              <c:f>Sayfa1!$B$1</c:f>
              <c:strCache>
                <c:ptCount val="1"/>
                <c:pt idx="0">
                  <c:v>Satışlar</c:v>
                </c:pt>
              </c:strCache>
            </c:strRef>
          </c:tx>
          <c:cat>
            <c:strRef>
              <c:f>Sayfa1!$A$2:$A$3</c:f>
              <c:strCache>
                <c:ptCount val="2"/>
                <c:pt idx="0">
                  <c:v>HbA1c &lt;7 Olan Yaşayan Hasta Sayısı</c:v>
                </c:pt>
                <c:pt idx="1">
                  <c:v>HbA1c &lt;7 Olan Ölen Hasta Sayısı</c:v>
                </c:pt>
              </c:strCache>
            </c:strRef>
          </c:cat>
          <c:val>
            <c:numRef>
              <c:f>Sayfa1!$B$2:$B$3</c:f>
              <c:numCache>
                <c:formatCode>General</c:formatCode>
                <c:ptCount val="2"/>
                <c:pt idx="0">
                  <c:v>106</c:v>
                </c:pt>
                <c:pt idx="1">
                  <c:v>6</c:v>
                </c:pt>
              </c:numCache>
            </c:numRef>
          </c:val>
          <c:extLst>
            <c:ext xmlns:c16="http://schemas.microsoft.com/office/drawing/2014/chart" uri="{C3380CC4-5D6E-409C-BE32-E72D297353CC}">
              <c16:uniqueId val="{00000000-D43D-44F0-9042-AB46C43CDC09}"/>
            </c:ext>
          </c:extLst>
        </c:ser>
        <c:dLbls>
          <c:showLegendKey val="0"/>
          <c:showVal val="0"/>
          <c:showCatName val="0"/>
          <c:showSerName val="0"/>
          <c:showPercent val="0"/>
          <c:showBubbleSize val="0"/>
          <c:showLeaderLines val="0"/>
        </c:dLbls>
      </c:pie3DChart>
    </c:plotArea>
    <c:legend>
      <c:legendPos val="r"/>
      <c:layout>
        <c:manualLayout>
          <c:xMode val="edge"/>
          <c:yMode val="edge"/>
          <c:x val="0.6610083226080673"/>
          <c:y val="0.2673132256364098"/>
          <c:w val="0.32358701933996453"/>
          <c:h val="0.26989249971930862"/>
        </c:manualLayout>
      </c:layout>
      <c:overlay val="0"/>
      <c:txPr>
        <a:bodyPr/>
        <a:lstStyle/>
        <a:p>
          <a:pPr>
            <a:defRPr sz="1200"/>
          </a:pPr>
          <a:endParaRPr lang="tr-TR"/>
        </a:p>
      </c:txPr>
    </c:legend>
    <c:plotVisOnly val="1"/>
    <c:dispBlanksAs val="zero"/>
    <c:showDLblsOverMax val="0"/>
  </c:chart>
  <c:txPr>
    <a:bodyPr/>
    <a:lstStyle/>
    <a:p>
      <a:pPr>
        <a:defRPr sz="1800"/>
      </a:pPr>
      <a:endParaRPr lang="tr-T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14974715357169"/>
          <c:y val="2.578124841404731E-2"/>
          <c:w val="0.7489344393159606"/>
          <c:h val="0.88069925684674966"/>
        </c:manualLayout>
      </c:layout>
      <c:barChart>
        <c:barDir val="bar"/>
        <c:grouping val="clustered"/>
        <c:varyColors val="0"/>
        <c:ser>
          <c:idx val="0"/>
          <c:order val="0"/>
          <c:tx>
            <c:strRef>
              <c:f>Sayfa1!$B$1</c:f>
              <c:strCache>
                <c:ptCount val="1"/>
                <c:pt idx="0">
                  <c:v>HASTA SAYISI</c:v>
                </c:pt>
              </c:strCache>
            </c:strRef>
          </c:tx>
          <c:invertIfNegative val="0"/>
          <c:cat>
            <c:strRef>
              <c:f>Sayfa1!$A$2:$A$6</c:f>
              <c:strCache>
                <c:ptCount val="5"/>
                <c:pt idx="0">
                  <c:v>Covid-19 + DM</c:v>
                </c:pt>
                <c:pt idx="1">
                  <c:v>Covid-19 + HT</c:v>
                </c:pt>
                <c:pt idx="2">
                  <c:v>Covid-19 + KKY</c:v>
                </c:pt>
                <c:pt idx="3">
                  <c:v>Covid-19 + SVH</c:v>
                </c:pt>
                <c:pt idx="4">
                  <c:v>Covid-19 + KOAH</c:v>
                </c:pt>
              </c:strCache>
            </c:strRef>
          </c:cat>
          <c:val>
            <c:numRef>
              <c:f>Sayfa1!$B$2:$B$6</c:f>
              <c:numCache>
                <c:formatCode>General</c:formatCode>
                <c:ptCount val="5"/>
                <c:pt idx="0">
                  <c:v>186</c:v>
                </c:pt>
                <c:pt idx="1">
                  <c:v>75</c:v>
                </c:pt>
                <c:pt idx="2">
                  <c:v>49</c:v>
                </c:pt>
                <c:pt idx="3">
                  <c:v>32</c:v>
                </c:pt>
                <c:pt idx="4">
                  <c:v>74</c:v>
                </c:pt>
              </c:numCache>
            </c:numRef>
          </c:val>
          <c:extLst>
            <c:ext xmlns:c16="http://schemas.microsoft.com/office/drawing/2014/chart" uri="{C3380CC4-5D6E-409C-BE32-E72D297353CC}">
              <c16:uniqueId val="{00000000-7EA7-4045-A275-5BBBF460BB87}"/>
            </c:ext>
          </c:extLst>
        </c:ser>
        <c:ser>
          <c:idx val="1"/>
          <c:order val="1"/>
          <c:tx>
            <c:strRef>
              <c:f>Sayfa1!$C$1</c:f>
              <c:strCache>
                <c:ptCount val="1"/>
                <c:pt idx="0">
                  <c:v>ÖLEN SAYISI</c:v>
                </c:pt>
              </c:strCache>
            </c:strRef>
          </c:tx>
          <c:invertIfNegative val="0"/>
          <c:cat>
            <c:strRef>
              <c:f>Sayfa1!$A$2:$A$6</c:f>
              <c:strCache>
                <c:ptCount val="5"/>
                <c:pt idx="0">
                  <c:v>Covid-19 + DM</c:v>
                </c:pt>
                <c:pt idx="1">
                  <c:v>Covid-19 + HT</c:v>
                </c:pt>
                <c:pt idx="2">
                  <c:v>Covid-19 + KKY</c:v>
                </c:pt>
                <c:pt idx="3">
                  <c:v>Covid-19 + SVH</c:v>
                </c:pt>
                <c:pt idx="4">
                  <c:v>Covid-19 + KOAH</c:v>
                </c:pt>
              </c:strCache>
            </c:strRef>
          </c:cat>
          <c:val>
            <c:numRef>
              <c:f>Sayfa1!$C$2:$C$6</c:f>
              <c:numCache>
                <c:formatCode>General</c:formatCode>
                <c:ptCount val="5"/>
                <c:pt idx="0">
                  <c:v>15</c:v>
                </c:pt>
                <c:pt idx="1">
                  <c:v>2</c:v>
                </c:pt>
                <c:pt idx="2">
                  <c:v>1</c:v>
                </c:pt>
                <c:pt idx="3">
                  <c:v>2</c:v>
                </c:pt>
                <c:pt idx="4">
                  <c:v>2</c:v>
                </c:pt>
              </c:numCache>
            </c:numRef>
          </c:val>
          <c:extLst>
            <c:ext xmlns:c16="http://schemas.microsoft.com/office/drawing/2014/chart" uri="{C3380CC4-5D6E-409C-BE32-E72D297353CC}">
              <c16:uniqueId val="{00000001-7EA7-4045-A275-5BBBF460BB87}"/>
            </c:ext>
          </c:extLst>
        </c:ser>
        <c:dLbls>
          <c:showLegendKey val="0"/>
          <c:showVal val="0"/>
          <c:showCatName val="0"/>
          <c:showSerName val="0"/>
          <c:showPercent val="0"/>
          <c:showBubbleSize val="0"/>
        </c:dLbls>
        <c:gapWidth val="150"/>
        <c:axId val="225610368"/>
        <c:axId val="225624448"/>
      </c:barChart>
      <c:catAx>
        <c:axId val="225610368"/>
        <c:scaling>
          <c:orientation val="minMax"/>
        </c:scaling>
        <c:delete val="0"/>
        <c:axPos val="l"/>
        <c:numFmt formatCode="General" sourceLinked="0"/>
        <c:majorTickMark val="out"/>
        <c:minorTickMark val="none"/>
        <c:tickLblPos val="nextTo"/>
        <c:txPr>
          <a:bodyPr/>
          <a:lstStyle/>
          <a:p>
            <a:pPr>
              <a:defRPr sz="1200"/>
            </a:pPr>
            <a:endParaRPr lang="tr-TR"/>
          </a:p>
        </c:txPr>
        <c:crossAx val="225624448"/>
        <c:crosses val="autoZero"/>
        <c:auto val="1"/>
        <c:lblAlgn val="ctr"/>
        <c:lblOffset val="100"/>
        <c:noMultiLvlLbl val="0"/>
      </c:catAx>
      <c:valAx>
        <c:axId val="225624448"/>
        <c:scaling>
          <c:orientation val="minMax"/>
          <c:max val="200"/>
          <c:min val="0"/>
        </c:scaling>
        <c:delete val="0"/>
        <c:axPos val="b"/>
        <c:majorGridlines/>
        <c:numFmt formatCode="General" sourceLinked="1"/>
        <c:majorTickMark val="out"/>
        <c:minorTickMark val="none"/>
        <c:tickLblPos val="nextTo"/>
        <c:crossAx val="225610368"/>
        <c:crosses val="autoZero"/>
        <c:crossBetween val="between"/>
        <c:majorUnit val="25"/>
      </c:valAx>
    </c:plotArea>
    <c:legend>
      <c:legendPos val="r"/>
      <c:layout>
        <c:manualLayout>
          <c:xMode val="edge"/>
          <c:yMode val="edge"/>
          <c:x val="0.74991284766010313"/>
          <c:y val="0.16541743569036527"/>
          <c:w val="0.18743613063941475"/>
          <c:h val="0.1136962282421123"/>
        </c:manualLayout>
      </c:layout>
      <c:overlay val="0"/>
      <c:spPr>
        <a:solidFill>
          <a:schemeClr val="accent2">
            <a:lumMod val="20000"/>
            <a:lumOff val="80000"/>
          </a:schemeClr>
        </a:solidFill>
      </c:spPr>
      <c:txPr>
        <a:bodyPr/>
        <a:lstStyle/>
        <a:p>
          <a:pPr>
            <a:defRPr sz="1200"/>
          </a:pPr>
          <a:endParaRPr lang="tr-TR"/>
        </a:p>
      </c:txPr>
    </c:legend>
    <c:plotVisOnly val="1"/>
    <c:dispBlanksAs val="gap"/>
    <c:showDLblsOverMax val="0"/>
  </c:chart>
  <c:txPr>
    <a:bodyPr/>
    <a:lstStyle/>
    <a:p>
      <a:pPr>
        <a:defRPr sz="1800"/>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2020-2021</c:v>
                </c:pt>
              </c:strCache>
            </c:strRef>
          </c:tx>
          <c:invertIfNegative val="0"/>
          <c:cat>
            <c:strRef>
              <c:f>Sayfa1!$A$2:$A$8</c:f>
              <c:strCache>
                <c:ptCount val="7"/>
                <c:pt idx="0">
                  <c:v>Covid 19 Tanılı Hasta Sayısı</c:v>
                </c:pt>
                <c:pt idx="1">
                  <c:v>Covid 19 ve DM Tanılı Hasta Sayısı</c:v>
                </c:pt>
                <c:pt idx="2">
                  <c:v>HbA1c&gt;7 Olan Hasta Sayısı</c:v>
                </c:pt>
                <c:pt idx="3">
                  <c:v>HbA1c&lt;7 Olan Hasta Sayısı</c:v>
                </c:pt>
                <c:pt idx="4">
                  <c:v>HbA1c&gt;7 Olan Hasta Mortalite Sayısı</c:v>
                </c:pt>
                <c:pt idx="5">
                  <c:v>HbA1c&lt;7 Olan Hasta Mortalite Sayısı</c:v>
                </c:pt>
                <c:pt idx="6">
                  <c:v>Hastanede Yatış Süresi (Gün) </c:v>
                </c:pt>
              </c:strCache>
            </c:strRef>
          </c:cat>
          <c:val>
            <c:numRef>
              <c:f>Sayfa1!$B$2:$B$8</c:f>
              <c:numCache>
                <c:formatCode>General</c:formatCode>
                <c:ptCount val="7"/>
                <c:pt idx="0">
                  <c:v>753</c:v>
                </c:pt>
                <c:pt idx="1">
                  <c:v>337</c:v>
                </c:pt>
                <c:pt idx="2">
                  <c:v>225</c:v>
                </c:pt>
                <c:pt idx="3">
                  <c:v>112</c:v>
                </c:pt>
                <c:pt idx="4">
                  <c:v>40</c:v>
                </c:pt>
                <c:pt idx="5">
                  <c:v>6</c:v>
                </c:pt>
                <c:pt idx="6">
                  <c:v>28</c:v>
                </c:pt>
              </c:numCache>
            </c:numRef>
          </c:val>
          <c:extLst>
            <c:ext xmlns:c16="http://schemas.microsoft.com/office/drawing/2014/chart" uri="{C3380CC4-5D6E-409C-BE32-E72D297353CC}">
              <c16:uniqueId val="{00000000-C658-4338-8C02-A7F82D5D2E4D}"/>
            </c:ext>
          </c:extLst>
        </c:ser>
        <c:ser>
          <c:idx val="1"/>
          <c:order val="1"/>
          <c:tx>
            <c:strRef>
              <c:f>Sayfa1!$C$1</c:f>
              <c:strCache>
                <c:ptCount val="1"/>
                <c:pt idx="0">
                  <c:v>2021-2022</c:v>
                </c:pt>
              </c:strCache>
            </c:strRef>
          </c:tx>
          <c:invertIfNegative val="0"/>
          <c:cat>
            <c:strRef>
              <c:f>Sayfa1!$A$2:$A$8</c:f>
              <c:strCache>
                <c:ptCount val="7"/>
                <c:pt idx="0">
                  <c:v>Covid 19 Tanılı Hasta Sayısı</c:v>
                </c:pt>
                <c:pt idx="1">
                  <c:v>Covid 19 ve DM Tanılı Hasta Sayısı</c:v>
                </c:pt>
                <c:pt idx="2">
                  <c:v>HbA1c&gt;7 Olan Hasta Sayısı</c:v>
                </c:pt>
                <c:pt idx="3">
                  <c:v>HbA1c&lt;7 Olan Hasta Sayısı</c:v>
                </c:pt>
                <c:pt idx="4">
                  <c:v>HbA1c&gt;7 Olan Hasta Mortalite Sayısı</c:v>
                </c:pt>
                <c:pt idx="5">
                  <c:v>HbA1c&lt;7 Olan Hasta Mortalite Sayısı</c:v>
                </c:pt>
                <c:pt idx="6">
                  <c:v>Hastanede Yatış Süresi (Gün) </c:v>
                </c:pt>
              </c:strCache>
            </c:strRef>
          </c:cat>
          <c:val>
            <c:numRef>
              <c:f>Sayfa1!$C$2:$C$8</c:f>
              <c:numCache>
                <c:formatCode>General</c:formatCode>
                <c:ptCount val="7"/>
                <c:pt idx="0">
                  <c:v>412</c:v>
                </c:pt>
                <c:pt idx="1">
                  <c:v>186</c:v>
                </c:pt>
                <c:pt idx="2">
                  <c:v>117</c:v>
                </c:pt>
                <c:pt idx="3">
                  <c:v>69</c:v>
                </c:pt>
                <c:pt idx="4">
                  <c:v>12</c:v>
                </c:pt>
                <c:pt idx="5">
                  <c:v>3</c:v>
                </c:pt>
                <c:pt idx="6">
                  <c:v>20</c:v>
                </c:pt>
              </c:numCache>
            </c:numRef>
          </c:val>
          <c:extLst>
            <c:ext xmlns:c16="http://schemas.microsoft.com/office/drawing/2014/chart" uri="{C3380CC4-5D6E-409C-BE32-E72D297353CC}">
              <c16:uniqueId val="{00000001-C658-4338-8C02-A7F82D5D2E4D}"/>
            </c:ext>
          </c:extLst>
        </c:ser>
        <c:dLbls>
          <c:showLegendKey val="0"/>
          <c:showVal val="0"/>
          <c:showCatName val="0"/>
          <c:showSerName val="0"/>
          <c:showPercent val="0"/>
          <c:showBubbleSize val="0"/>
        </c:dLbls>
        <c:gapWidth val="150"/>
        <c:axId val="225634560"/>
        <c:axId val="225705984"/>
      </c:barChart>
      <c:catAx>
        <c:axId val="225634560"/>
        <c:scaling>
          <c:orientation val="minMax"/>
        </c:scaling>
        <c:delete val="0"/>
        <c:axPos val="b"/>
        <c:numFmt formatCode="General" sourceLinked="0"/>
        <c:majorTickMark val="out"/>
        <c:minorTickMark val="none"/>
        <c:tickLblPos val="nextTo"/>
        <c:txPr>
          <a:bodyPr/>
          <a:lstStyle/>
          <a:p>
            <a:pPr>
              <a:defRPr sz="1000"/>
            </a:pPr>
            <a:endParaRPr lang="tr-TR"/>
          </a:p>
        </c:txPr>
        <c:crossAx val="225705984"/>
        <c:crosses val="autoZero"/>
        <c:auto val="1"/>
        <c:lblAlgn val="ctr"/>
        <c:lblOffset val="100"/>
        <c:noMultiLvlLbl val="0"/>
      </c:catAx>
      <c:valAx>
        <c:axId val="225705984"/>
        <c:scaling>
          <c:orientation val="minMax"/>
        </c:scaling>
        <c:delete val="0"/>
        <c:axPos val="l"/>
        <c:majorGridlines/>
        <c:numFmt formatCode="General" sourceLinked="1"/>
        <c:majorTickMark val="out"/>
        <c:minorTickMark val="none"/>
        <c:tickLblPos val="nextTo"/>
        <c:txPr>
          <a:bodyPr/>
          <a:lstStyle/>
          <a:p>
            <a:pPr>
              <a:defRPr sz="1200"/>
            </a:pPr>
            <a:endParaRPr lang="tr-TR"/>
          </a:p>
        </c:txPr>
        <c:crossAx val="225634560"/>
        <c:crosses val="autoZero"/>
        <c:crossBetween val="between"/>
        <c:majorUnit val="100"/>
      </c:valAx>
    </c:plotArea>
    <c:legend>
      <c:legendPos val="r"/>
      <c:overlay val="0"/>
      <c:txPr>
        <a:bodyPr/>
        <a:lstStyle/>
        <a:p>
          <a:pPr>
            <a:defRPr sz="1200"/>
          </a:pPr>
          <a:endParaRPr lang="tr-TR"/>
        </a:p>
      </c:txPr>
    </c:legend>
    <c:plotVisOnly val="1"/>
    <c:dispBlanksAs val="gap"/>
    <c:showDLblsOverMax val="0"/>
  </c:chart>
  <c:txPr>
    <a:bodyPr/>
    <a:lstStyle/>
    <a:p>
      <a:pPr>
        <a:defRPr sz="1800"/>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2020-2021 Yılı</c:v>
                </c:pt>
              </c:strCache>
            </c:strRef>
          </c:tx>
          <c:invertIfNegative val="0"/>
          <c:cat>
            <c:strRef>
              <c:f>Sayfa1!$A$2</c:f>
              <c:strCache>
                <c:ptCount val="1"/>
                <c:pt idx="0">
                  <c:v>HbA1c&gt;7 Olan Hastaların Mortalite Oranı (%)</c:v>
                </c:pt>
              </c:strCache>
            </c:strRef>
          </c:cat>
          <c:val>
            <c:numRef>
              <c:f>Sayfa1!$B$2</c:f>
              <c:numCache>
                <c:formatCode>General</c:formatCode>
                <c:ptCount val="1"/>
                <c:pt idx="0">
                  <c:v>17.5</c:v>
                </c:pt>
              </c:numCache>
            </c:numRef>
          </c:val>
          <c:extLst>
            <c:ext xmlns:c16="http://schemas.microsoft.com/office/drawing/2014/chart" uri="{C3380CC4-5D6E-409C-BE32-E72D297353CC}">
              <c16:uniqueId val="{00000000-57FE-4191-813E-BD8E2601DF42}"/>
            </c:ext>
          </c:extLst>
        </c:ser>
        <c:ser>
          <c:idx val="1"/>
          <c:order val="1"/>
          <c:tx>
            <c:strRef>
              <c:f>Sayfa1!$C$1</c:f>
              <c:strCache>
                <c:ptCount val="1"/>
                <c:pt idx="0">
                  <c:v>2021-2022 Yılı</c:v>
                </c:pt>
              </c:strCache>
            </c:strRef>
          </c:tx>
          <c:invertIfNegative val="0"/>
          <c:cat>
            <c:strRef>
              <c:f>Sayfa1!$A$2</c:f>
              <c:strCache>
                <c:ptCount val="1"/>
                <c:pt idx="0">
                  <c:v>HbA1c&gt;7 Olan Hastaların Mortalite Oranı (%)</c:v>
                </c:pt>
              </c:strCache>
            </c:strRef>
          </c:cat>
          <c:val>
            <c:numRef>
              <c:f>Sayfa1!$C$2</c:f>
              <c:numCache>
                <c:formatCode>General</c:formatCode>
                <c:ptCount val="1"/>
                <c:pt idx="0">
                  <c:v>10</c:v>
                </c:pt>
              </c:numCache>
            </c:numRef>
          </c:val>
          <c:extLst>
            <c:ext xmlns:c16="http://schemas.microsoft.com/office/drawing/2014/chart" uri="{C3380CC4-5D6E-409C-BE32-E72D297353CC}">
              <c16:uniqueId val="{00000001-57FE-4191-813E-BD8E2601DF42}"/>
            </c:ext>
          </c:extLst>
        </c:ser>
        <c:dLbls>
          <c:showLegendKey val="0"/>
          <c:showVal val="0"/>
          <c:showCatName val="0"/>
          <c:showSerName val="0"/>
          <c:showPercent val="0"/>
          <c:showBubbleSize val="0"/>
        </c:dLbls>
        <c:gapWidth val="150"/>
        <c:axId val="225768576"/>
        <c:axId val="225770112"/>
      </c:barChart>
      <c:catAx>
        <c:axId val="225768576"/>
        <c:scaling>
          <c:orientation val="minMax"/>
        </c:scaling>
        <c:delete val="0"/>
        <c:axPos val="b"/>
        <c:numFmt formatCode="General" sourceLinked="0"/>
        <c:majorTickMark val="out"/>
        <c:minorTickMark val="none"/>
        <c:tickLblPos val="nextTo"/>
        <c:txPr>
          <a:bodyPr/>
          <a:lstStyle/>
          <a:p>
            <a:pPr>
              <a:defRPr sz="1400" b="0"/>
            </a:pPr>
            <a:endParaRPr lang="tr-TR"/>
          </a:p>
        </c:txPr>
        <c:crossAx val="225770112"/>
        <c:crosses val="autoZero"/>
        <c:auto val="1"/>
        <c:lblAlgn val="ctr"/>
        <c:lblOffset val="100"/>
        <c:noMultiLvlLbl val="0"/>
      </c:catAx>
      <c:valAx>
        <c:axId val="225770112"/>
        <c:scaling>
          <c:orientation val="minMax"/>
        </c:scaling>
        <c:delete val="0"/>
        <c:axPos val="l"/>
        <c:majorGridlines/>
        <c:numFmt formatCode="General" sourceLinked="1"/>
        <c:majorTickMark val="out"/>
        <c:minorTickMark val="none"/>
        <c:tickLblPos val="nextTo"/>
        <c:crossAx val="225768576"/>
        <c:crosses val="autoZero"/>
        <c:crossBetween val="between"/>
      </c:valAx>
    </c:plotArea>
    <c:legend>
      <c:legendPos val="r"/>
      <c:overlay val="0"/>
      <c:txPr>
        <a:bodyPr/>
        <a:lstStyle/>
        <a:p>
          <a:pPr>
            <a:defRPr sz="1200"/>
          </a:pPr>
          <a:endParaRPr lang="tr-TR"/>
        </a:p>
      </c:txPr>
    </c:legend>
    <c:plotVisOnly val="1"/>
    <c:dispBlanksAs val="gap"/>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0.2063</cdr:x>
      <cdr:y>0.17527</cdr:y>
    </cdr:from>
    <cdr:to>
      <cdr:x>0.35834</cdr:x>
      <cdr:y>0.3736</cdr:y>
    </cdr:to>
    <cdr:sp macro="" textlink="">
      <cdr:nvSpPr>
        <cdr:cNvPr id="2" name="Metin kutusu 1"/>
        <cdr:cNvSpPr txBox="1"/>
      </cdr:nvSpPr>
      <cdr:spPr>
        <a:xfrm xmlns:a="http://schemas.openxmlformats.org/drawingml/2006/main">
          <a:off x="1184758" y="694584"/>
          <a:ext cx="873074" cy="785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a:solidFill>
                <a:schemeClr val="bg1"/>
              </a:solidFill>
            </a:rPr>
            <a:t>40</a:t>
          </a:r>
        </a:p>
        <a:p xmlns:a="http://schemas.openxmlformats.org/drawingml/2006/main">
          <a:r>
            <a:rPr lang="tr-TR" sz="2000" b="1" dirty="0">
              <a:solidFill>
                <a:schemeClr val="bg1"/>
              </a:solidFill>
            </a:rPr>
            <a:t>%17.5</a:t>
          </a:r>
        </a:p>
      </cdr:txBody>
    </cdr:sp>
  </cdr:relSizeAnchor>
  <cdr:relSizeAnchor xmlns:cdr="http://schemas.openxmlformats.org/drawingml/2006/chartDrawing">
    <cdr:from>
      <cdr:x>0.39274</cdr:x>
      <cdr:y>0.34051</cdr:y>
    </cdr:from>
    <cdr:to>
      <cdr:x>0.55956</cdr:x>
      <cdr:y>0.5297</cdr:y>
    </cdr:to>
    <cdr:sp macro="" textlink="">
      <cdr:nvSpPr>
        <cdr:cNvPr id="3" name="Metin kutusu 2"/>
        <cdr:cNvSpPr txBox="1"/>
      </cdr:nvSpPr>
      <cdr:spPr>
        <a:xfrm xmlns:a="http://schemas.openxmlformats.org/drawingml/2006/main">
          <a:off x="2424410" y="1361605"/>
          <a:ext cx="1029783" cy="756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solidFill>
                <a:schemeClr val="bg1"/>
              </a:solidFill>
            </a:rPr>
            <a:t>185</a:t>
          </a:r>
        </a:p>
        <a:p xmlns:a="http://schemas.openxmlformats.org/drawingml/2006/main">
          <a:pPr algn="ctr"/>
          <a:r>
            <a:rPr lang="tr-TR" sz="1800" b="1" dirty="0">
              <a:solidFill>
                <a:schemeClr val="bg1"/>
              </a:solidFill>
            </a:rPr>
            <a:t>%82.5</a:t>
          </a:r>
        </a:p>
      </cdr:txBody>
    </cdr:sp>
  </cdr:relSizeAnchor>
</c:userShapes>
</file>

<file path=ppt/drawings/drawing2.xml><?xml version="1.0" encoding="utf-8"?>
<c:userShapes xmlns:c="http://schemas.openxmlformats.org/drawingml/2006/chart">
  <cdr:relSizeAnchor xmlns:cdr="http://schemas.openxmlformats.org/drawingml/2006/chartDrawing">
    <cdr:from>
      <cdr:x>0.34395</cdr:x>
      <cdr:y>0.31906</cdr:y>
    </cdr:from>
    <cdr:to>
      <cdr:x>0.54757</cdr:x>
      <cdr:y>0.60365</cdr:y>
    </cdr:to>
    <cdr:sp macro="" textlink="">
      <cdr:nvSpPr>
        <cdr:cNvPr id="2" name="Metin kutusu 1"/>
        <cdr:cNvSpPr txBox="1"/>
      </cdr:nvSpPr>
      <cdr:spPr>
        <a:xfrm xmlns:a="http://schemas.openxmlformats.org/drawingml/2006/main">
          <a:off x="1528028" y="809181"/>
          <a:ext cx="904621" cy="7217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600" b="1" dirty="0">
              <a:solidFill>
                <a:schemeClr val="bg1"/>
              </a:solidFill>
            </a:rPr>
            <a:t>106</a:t>
          </a:r>
        </a:p>
        <a:p xmlns:a="http://schemas.openxmlformats.org/drawingml/2006/main">
          <a:r>
            <a:rPr lang="tr-TR" sz="2400" b="1" dirty="0">
              <a:solidFill>
                <a:schemeClr val="bg1"/>
              </a:solidFill>
            </a:rPr>
            <a:t>%95</a:t>
          </a:r>
        </a:p>
      </cdr:txBody>
    </cdr:sp>
  </cdr:relSizeAnchor>
</c:userShapes>
</file>

<file path=ppt/drawings/drawing3.xml><?xml version="1.0" encoding="utf-8"?>
<c:userShapes xmlns:c="http://schemas.openxmlformats.org/drawingml/2006/chart">
  <cdr:relSizeAnchor xmlns:cdr="http://schemas.openxmlformats.org/drawingml/2006/chartDrawing">
    <cdr:from>
      <cdr:x>0.22459</cdr:x>
      <cdr:y>0.18645</cdr:y>
    </cdr:from>
    <cdr:to>
      <cdr:x>0.45356</cdr:x>
      <cdr:y>0.37507</cdr:y>
    </cdr:to>
    <cdr:sp macro="" textlink="">
      <cdr:nvSpPr>
        <cdr:cNvPr id="2" name="Metin kutusu 1"/>
        <cdr:cNvSpPr txBox="1"/>
      </cdr:nvSpPr>
      <cdr:spPr>
        <a:xfrm xmlns:a="http://schemas.openxmlformats.org/drawingml/2006/main">
          <a:off x="843211" y="643451"/>
          <a:ext cx="859638" cy="6509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500" b="1" dirty="0">
              <a:solidFill>
                <a:schemeClr val="bg1"/>
              </a:solidFill>
            </a:rPr>
            <a:t>% 17,5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64A6C-30FC-4564-8814-C1B926FFD3CA}" type="datetimeFigureOut">
              <a:rPr lang="tr-TR" smtClean="0"/>
              <a:pPr/>
              <a:t>19.09.2022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4AB68-990F-4E4E-B64B-FD37BFC705E3}" type="slidenum">
              <a:rPr lang="tr-TR" smtClean="0"/>
              <a:pPr/>
              <a:t>‹#›</a:t>
            </a:fld>
            <a:endParaRPr lang="tr-TR"/>
          </a:p>
        </p:txBody>
      </p:sp>
    </p:spTree>
    <p:extLst>
      <p:ext uri="{BB962C8B-B14F-4D97-AF65-F5344CB8AC3E}">
        <p14:creationId xmlns:p14="http://schemas.microsoft.com/office/powerpoint/2010/main" val="290888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54FCF3-EC39-4429-BCF3-A093F85271C5}" type="slidenum">
              <a:rPr lang="tr-TR" smtClean="0"/>
              <a:pPr/>
              <a:t>3</a:t>
            </a:fld>
            <a:endParaRPr lang="tr-TR" dirty="0"/>
          </a:p>
        </p:txBody>
      </p:sp>
    </p:spTree>
    <p:extLst>
      <p:ext uri="{BB962C8B-B14F-4D97-AF65-F5344CB8AC3E}">
        <p14:creationId xmlns:p14="http://schemas.microsoft.com/office/powerpoint/2010/main" val="365248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149379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130811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23478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355898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124500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284175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274620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299583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426820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25416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F60BED5-7D7E-4C82-87CB-104E77C71D21}" type="datetimeFigureOut">
              <a:rPr lang="tr-TR" smtClean="0"/>
              <a:pPr/>
              <a:t>19.09.2022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val="417290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0BED5-7D7E-4C82-87CB-104E77C71D21}" type="datetimeFigureOut">
              <a:rPr lang="tr-TR" smtClean="0"/>
              <a:pPr/>
              <a:t>19.09.2022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2B50C-3A74-47D6-8157-0D607D22016B}" type="slidenum">
              <a:rPr lang="tr-TR" smtClean="0"/>
              <a:pPr/>
              <a:t>‹#›</a:t>
            </a:fld>
            <a:endParaRPr lang="tr-TR"/>
          </a:p>
        </p:txBody>
      </p:sp>
    </p:spTree>
    <p:extLst>
      <p:ext uri="{BB962C8B-B14F-4D97-AF65-F5344CB8AC3E}">
        <p14:creationId xmlns:p14="http://schemas.microsoft.com/office/powerpoint/2010/main" val="299916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372303" y="3313328"/>
            <a:ext cx="4414345" cy="461665"/>
          </a:xfrm>
          <a:prstGeom prst="rect">
            <a:avLst/>
          </a:prstGeom>
          <a:noFill/>
        </p:spPr>
        <p:txBody>
          <a:bodyPr wrap="square" rtlCol="0">
            <a:spAutoFit/>
          </a:bodyPr>
          <a:lstStyle/>
          <a:p>
            <a:r>
              <a:rPr lang="tr-TR" sz="2400" b="1" dirty="0">
                <a:solidFill>
                  <a:schemeClr val="bg1"/>
                </a:solidFill>
                <a:latin typeface="Arial Black" panose="020B0A04020102020204" pitchFamily="34" charset="0"/>
              </a:rPr>
              <a:t>SUNUM YAPACAK</a:t>
            </a:r>
          </a:p>
        </p:txBody>
      </p:sp>
      <p:pic>
        <p:nvPicPr>
          <p:cNvPr id="1026" name="Picture 2" descr="D:\Casper laptop gri\hp laptop\d sürücüsü\himss klavuz\2021 himss\Himss 7\Sinop Ayanacık Devlet Hastanesi\Vaka analizi sunumları\logo.jpg"/>
          <p:cNvPicPr>
            <a:picLocks noChangeAspect="1" noChangeArrowheads="1"/>
          </p:cNvPicPr>
          <p:nvPr/>
        </p:nvPicPr>
        <p:blipFill>
          <a:blip r:embed="rId2" cstate="print"/>
          <a:srcRect/>
          <a:stretch>
            <a:fillRect/>
          </a:stretch>
        </p:blipFill>
        <p:spPr bwMode="auto">
          <a:xfrm>
            <a:off x="2060600" y="858922"/>
            <a:ext cx="8066750" cy="5022894"/>
          </a:xfrm>
          <a:prstGeom prst="rect">
            <a:avLst/>
          </a:prstGeom>
          <a:noFill/>
        </p:spPr>
      </p:pic>
    </p:spTree>
    <p:extLst>
      <p:ext uri="{BB962C8B-B14F-4D97-AF65-F5344CB8AC3E}">
        <p14:creationId xmlns:p14="http://schemas.microsoft.com/office/powerpoint/2010/main" val="282149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3 Dikdörtgen"/>
          <p:cNvSpPr/>
          <p:nvPr/>
        </p:nvSpPr>
        <p:spPr>
          <a:xfrm>
            <a:off x="3333730" y="142852"/>
            <a:ext cx="5429289" cy="42862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AYANCIK DEVLET HASTANESİ KDS YAPISI</a:t>
            </a:r>
          </a:p>
        </p:txBody>
      </p:sp>
      <p:sp>
        <p:nvSpPr>
          <p:cNvPr id="5" name="4 Akış Çizelgesi: Hazırlık"/>
          <p:cNvSpPr/>
          <p:nvPr/>
        </p:nvSpPr>
        <p:spPr>
          <a:xfrm>
            <a:off x="95250" y="1000108"/>
            <a:ext cx="1619220" cy="642942"/>
          </a:xfrm>
          <a:prstGeom prst="flowChartPreparat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t>DOKTOR</a:t>
            </a:r>
          </a:p>
        </p:txBody>
      </p:sp>
      <p:sp>
        <p:nvSpPr>
          <p:cNvPr id="6" name="5 Akış Çizelgesi: Hazırlık"/>
          <p:cNvSpPr/>
          <p:nvPr/>
        </p:nvSpPr>
        <p:spPr>
          <a:xfrm>
            <a:off x="1714470" y="1000108"/>
            <a:ext cx="1619261" cy="642942"/>
          </a:xfrm>
          <a:prstGeom prst="flowChartPreparation">
            <a:avLst/>
          </a:prstGeom>
          <a:solidFill>
            <a:srgbClr val="BE4E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t>HEMŞİRE</a:t>
            </a:r>
          </a:p>
        </p:txBody>
      </p:sp>
      <p:sp>
        <p:nvSpPr>
          <p:cNvPr id="7" name="6 Akış Çizelgesi: İşlem"/>
          <p:cNvSpPr/>
          <p:nvPr/>
        </p:nvSpPr>
        <p:spPr>
          <a:xfrm>
            <a:off x="8477268" y="857232"/>
            <a:ext cx="1524011" cy="71438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tr-TR" sz="1100" dirty="0"/>
              <a:t>POLİKLİNİK</a:t>
            </a:r>
          </a:p>
          <a:p>
            <a:pPr>
              <a:buFont typeface="Arial" pitchFamily="34" charset="0"/>
              <a:buChar char="•"/>
            </a:pPr>
            <a:r>
              <a:rPr lang="tr-TR" sz="1100" dirty="0"/>
              <a:t>ACİL SERVİS</a:t>
            </a:r>
          </a:p>
          <a:p>
            <a:pPr>
              <a:buFont typeface="Arial" pitchFamily="34" charset="0"/>
              <a:buChar char="•"/>
            </a:pPr>
            <a:r>
              <a:rPr lang="tr-TR" sz="1100" dirty="0"/>
              <a:t>YOĞUN BAKIM</a:t>
            </a:r>
          </a:p>
          <a:p>
            <a:pPr>
              <a:buFont typeface="Arial" pitchFamily="34" charset="0"/>
              <a:buChar char="•"/>
            </a:pPr>
            <a:r>
              <a:rPr lang="tr-TR" sz="1100" dirty="0"/>
              <a:t>YATAKLI SERVİS</a:t>
            </a:r>
          </a:p>
        </p:txBody>
      </p:sp>
      <p:sp>
        <p:nvSpPr>
          <p:cNvPr id="8" name="7 Akış Çizelgesi: İşlem"/>
          <p:cNvSpPr/>
          <p:nvPr/>
        </p:nvSpPr>
        <p:spPr>
          <a:xfrm>
            <a:off x="10191778" y="1142983"/>
            <a:ext cx="666756" cy="428628"/>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YAŞ</a:t>
            </a:r>
          </a:p>
        </p:txBody>
      </p:sp>
      <p:sp>
        <p:nvSpPr>
          <p:cNvPr id="9" name="8 Akış Çizelgesi: İşlem"/>
          <p:cNvSpPr/>
          <p:nvPr/>
        </p:nvSpPr>
        <p:spPr>
          <a:xfrm>
            <a:off x="11049036" y="1000108"/>
            <a:ext cx="952507" cy="571504"/>
          </a:xfrm>
          <a:prstGeom prst="flowChart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CİNSİYET</a:t>
            </a:r>
          </a:p>
          <a:p>
            <a:pPr algn="ctr">
              <a:buFont typeface="Arial" pitchFamily="34" charset="0"/>
              <a:buChar char="•"/>
            </a:pPr>
            <a:r>
              <a:rPr lang="tr-TR" sz="1100" dirty="0"/>
              <a:t>KADIN</a:t>
            </a:r>
          </a:p>
          <a:p>
            <a:pPr algn="ctr">
              <a:buFont typeface="Arial" pitchFamily="34" charset="0"/>
              <a:buChar char="•"/>
            </a:pPr>
            <a:r>
              <a:rPr lang="tr-TR" sz="1100" dirty="0"/>
              <a:t>ERKEK</a:t>
            </a:r>
          </a:p>
        </p:txBody>
      </p:sp>
      <p:sp>
        <p:nvSpPr>
          <p:cNvPr id="10" name="9 Akış Çizelgesi: Öteki İşlem"/>
          <p:cNvSpPr/>
          <p:nvPr/>
        </p:nvSpPr>
        <p:spPr>
          <a:xfrm>
            <a:off x="4190987" y="1428736"/>
            <a:ext cx="3619525" cy="857256"/>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TETİKLEYİCİ</a:t>
            </a:r>
          </a:p>
          <a:p>
            <a:r>
              <a:rPr lang="tr-TR" sz="1100" dirty="0">
                <a:solidFill>
                  <a:schemeClr val="tx1"/>
                </a:solidFill>
              </a:rPr>
              <a:t>Sistemde karar destek sisteminin çalışması için uyarlanan koşulun gerçekleştiği veri</a:t>
            </a:r>
          </a:p>
        </p:txBody>
      </p:sp>
      <p:sp>
        <p:nvSpPr>
          <p:cNvPr id="11" name="10 Oval"/>
          <p:cNvSpPr/>
          <p:nvPr/>
        </p:nvSpPr>
        <p:spPr>
          <a:xfrm>
            <a:off x="1523968" y="2786058"/>
            <a:ext cx="1524011" cy="100013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chemeClr val="tx1"/>
                </a:solidFill>
              </a:rPr>
              <a:t>ANAMNEZ</a:t>
            </a:r>
          </a:p>
        </p:txBody>
      </p:sp>
      <p:sp>
        <p:nvSpPr>
          <p:cNvPr id="12" name="11 Oval"/>
          <p:cNvSpPr/>
          <p:nvPr/>
        </p:nvSpPr>
        <p:spPr>
          <a:xfrm>
            <a:off x="3143229" y="2786059"/>
            <a:ext cx="1428761" cy="92869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schemeClr val="tx1"/>
                </a:solidFill>
              </a:rPr>
              <a:t>SEMPTOM</a:t>
            </a:r>
          </a:p>
        </p:txBody>
      </p:sp>
      <p:sp>
        <p:nvSpPr>
          <p:cNvPr id="13" name="12 Oval"/>
          <p:cNvSpPr/>
          <p:nvPr/>
        </p:nvSpPr>
        <p:spPr>
          <a:xfrm>
            <a:off x="4667241" y="2786059"/>
            <a:ext cx="1524011" cy="92869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SKALA, </a:t>
            </a:r>
          </a:p>
          <a:p>
            <a:pPr algn="ctr"/>
            <a:r>
              <a:rPr lang="tr-TR" sz="900" b="1" dirty="0">
                <a:solidFill>
                  <a:schemeClr val="tx1"/>
                </a:solidFill>
              </a:rPr>
              <a:t>SKORLAMA</a:t>
            </a:r>
          </a:p>
          <a:p>
            <a:pPr algn="ctr">
              <a:buFont typeface="Arial" pitchFamily="34" charset="0"/>
              <a:buChar char="•"/>
            </a:pPr>
            <a:r>
              <a:rPr lang="tr-TR" sz="900" b="1" dirty="0">
                <a:solidFill>
                  <a:schemeClr val="tx1"/>
                </a:solidFill>
              </a:rPr>
              <a:t>İTAKİ</a:t>
            </a:r>
          </a:p>
          <a:p>
            <a:pPr algn="ctr">
              <a:buFont typeface="Arial" pitchFamily="34" charset="0"/>
              <a:buChar char="•"/>
            </a:pPr>
            <a:r>
              <a:rPr lang="tr-TR" sz="900" b="1" dirty="0">
                <a:solidFill>
                  <a:schemeClr val="tx1"/>
                </a:solidFill>
              </a:rPr>
              <a:t>HARİZMİ</a:t>
            </a:r>
          </a:p>
          <a:p>
            <a:pPr algn="ctr">
              <a:buFont typeface="Arial" pitchFamily="34" charset="0"/>
              <a:buChar char="•"/>
            </a:pPr>
            <a:r>
              <a:rPr lang="tr-TR" sz="900" b="1" dirty="0">
                <a:solidFill>
                  <a:schemeClr val="tx1"/>
                </a:solidFill>
              </a:rPr>
              <a:t>AĞRI</a:t>
            </a:r>
          </a:p>
          <a:p>
            <a:pPr algn="ctr">
              <a:buFont typeface="Arial" pitchFamily="34" charset="0"/>
              <a:buChar char="•"/>
            </a:pPr>
            <a:r>
              <a:rPr lang="tr-TR" sz="900" b="1" dirty="0">
                <a:solidFill>
                  <a:schemeClr val="tx1"/>
                </a:solidFill>
              </a:rPr>
              <a:t>BRADEN</a:t>
            </a:r>
          </a:p>
        </p:txBody>
      </p:sp>
      <p:sp>
        <p:nvSpPr>
          <p:cNvPr id="14" name="13 Oval"/>
          <p:cNvSpPr/>
          <p:nvPr/>
        </p:nvSpPr>
        <p:spPr>
          <a:xfrm>
            <a:off x="6286501" y="2786059"/>
            <a:ext cx="1524011" cy="92869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chemeClr val="tx1"/>
                </a:solidFill>
              </a:rPr>
              <a:t>ICD-10 TANI KODU</a:t>
            </a:r>
          </a:p>
        </p:txBody>
      </p:sp>
      <p:sp>
        <p:nvSpPr>
          <p:cNvPr id="15" name="14 Oval"/>
          <p:cNvSpPr/>
          <p:nvPr/>
        </p:nvSpPr>
        <p:spPr>
          <a:xfrm>
            <a:off x="8001014" y="2786059"/>
            <a:ext cx="1428761" cy="92869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chemeClr val="tx1"/>
                </a:solidFill>
              </a:rPr>
              <a:t>VİTAL BULGU</a:t>
            </a:r>
          </a:p>
        </p:txBody>
      </p:sp>
      <p:sp>
        <p:nvSpPr>
          <p:cNvPr id="16" name="15 Oval"/>
          <p:cNvSpPr/>
          <p:nvPr/>
        </p:nvSpPr>
        <p:spPr>
          <a:xfrm>
            <a:off x="9620276" y="2786059"/>
            <a:ext cx="1333509" cy="92869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chemeClr val="tx1"/>
                </a:solidFill>
              </a:rPr>
              <a:t>TAHLİL SONUCU</a:t>
            </a:r>
          </a:p>
        </p:txBody>
      </p:sp>
      <p:sp>
        <p:nvSpPr>
          <p:cNvPr id="17" name="16 Yuvarlatılmış Dikdörtgen"/>
          <p:cNvSpPr/>
          <p:nvPr/>
        </p:nvSpPr>
        <p:spPr>
          <a:xfrm>
            <a:off x="4095735" y="4357694"/>
            <a:ext cx="4476783" cy="100013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ALGORİTMA</a:t>
            </a:r>
          </a:p>
          <a:p>
            <a:pPr algn="ctr"/>
            <a:r>
              <a:rPr lang="tr-TR" sz="1100" dirty="0">
                <a:solidFill>
                  <a:schemeClr val="tx1"/>
                </a:solidFill>
              </a:rPr>
              <a:t>Tetikleyici olarak belirlenen durumun gerçekleşmesi  sonrasında kullanıcının karşısına sistem tarafından çıkarılanuyarı,öneri,otomatik işlem ekleme süreçleridir.</a:t>
            </a:r>
          </a:p>
        </p:txBody>
      </p:sp>
      <p:sp>
        <p:nvSpPr>
          <p:cNvPr id="18" name="17 Akış Çizelgesi: Gecikme"/>
          <p:cNvSpPr/>
          <p:nvPr/>
        </p:nvSpPr>
        <p:spPr>
          <a:xfrm>
            <a:off x="95207" y="5857892"/>
            <a:ext cx="1428761" cy="928694"/>
          </a:xfrm>
          <a:prstGeom prst="flowChartDela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b="1" dirty="0">
                <a:solidFill>
                  <a:schemeClr val="tx1"/>
                </a:solidFill>
              </a:rPr>
              <a:t>UYARI NOTU İLE KULLANICIYI UYARMA</a:t>
            </a:r>
          </a:p>
        </p:txBody>
      </p:sp>
      <p:sp>
        <p:nvSpPr>
          <p:cNvPr id="19" name="18 Akış Çizelgesi: Gecikme"/>
          <p:cNvSpPr/>
          <p:nvPr/>
        </p:nvSpPr>
        <p:spPr>
          <a:xfrm>
            <a:off x="1619218" y="5857892"/>
            <a:ext cx="1428761" cy="928694"/>
          </a:xfrm>
          <a:prstGeom prst="flowChartDela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ICD-10 TANI KODU ÖNERİSİ YAPARAK OTOMATİK TANI EKLEME</a:t>
            </a:r>
          </a:p>
        </p:txBody>
      </p:sp>
      <p:sp>
        <p:nvSpPr>
          <p:cNvPr id="20" name="19 Akış Çizelgesi: Gecikme"/>
          <p:cNvSpPr/>
          <p:nvPr/>
        </p:nvSpPr>
        <p:spPr>
          <a:xfrm>
            <a:off x="3143231" y="5857892"/>
            <a:ext cx="1333509" cy="928694"/>
          </a:xfrm>
          <a:prstGeom prst="flowChartDelay">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TAHLİL ÖNERİSİ İLE OTOMATİK TAHLİL EKLEME</a:t>
            </a:r>
          </a:p>
        </p:txBody>
      </p:sp>
      <p:sp>
        <p:nvSpPr>
          <p:cNvPr id="21" name="20 Akış Çizelgesi: Gecikme"/>
          <p:cNvSpPr/>
          <p:nvPr/>
        </p:nvSpPr>
        <p:spPr>
          <a:xfrm>
            <a:off x="4571991" y="5857892"/>
            <a:ext cx="1333509" cy="928694"/>
          </a:xfrm>
          <a:prstGeom prst="flowChartDelay">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TETKİK ÖNERİSİ İLE OTOMATİK TETKİK EKLEME</a:t>
            </a:r>
          </a:p>
        </p:txBody>
      </p:sp>
      <p:sp>
        <p:nvSpPr>
          <p:cNvPr id="22" name="21 Akış Çizelgesi: Gecikme"/>
          <p:cNvSpPr/>
          <p:nvPr/>
        </p:nvSpPr>
        <p:spPr>
          <a:xfrm>
            <a:off x="6000749" y="5857892"/>
            <a:ext cx="1428761" cy="928694"/>
          </a:xfrm>
          <a:prstGeom prst="flowChartDelay">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b="1" dirty="0">
                <a:solidFill>
                  <a:schemeClr val="tx1"/>
                </a:solidFill>
              </a:rPr>
              <a:t>KONSÜLTASYON ÖNERİSİ İLE OTOMATİK KONSÜLTASYON EKLEME</a:t>
            </a:r>
          </a:p>
        </p:txBody>
      </p:sp>
      <p:sp>
        <p:nvSpPr>
          <p:cNvPr id="23" name="22 Akış Çizelgesi: Gecikme"/>
          <p:cNvSpPr/>
          <p:nvPr/>
        </p:nvSpPr>
        <p:spPr>
          <a:xfrm>
            <a:off x="7524761" y="5857892"/>
            <a:ext cx="1524011" cy="928694"/>
          </a:xfrm>
          <a:prstGeom prst="flowChartDelay">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a:solidFill>
                  <a:schemeClr val="tx1"/>
                </a:solidFill>
              </a:rPr>
              <a:t>HEMŞİRELİK BAKIM PLANI ÖNERİSİ İLE OTOMATİK HEMŞİRELİK BAKIM PLANI EKLEME</a:t>
            </a:r>
          </a:p>
        </p:txBody>
      </p:sp>
      <p:sp>
        <p:nvSpPr>
          <p:cNvPr id="24" name="23 Akış Çizelgesi: Gecikme"/>
          <p:cNvSpPr/>
          <p:nvPr/>
        </p:nvSpPr>
        <p:spPr>
          <a:xfrm>
            <a:off x="9144023" y="5857892"/>
            <a:ext cx="1333509" cy="928694"/>
          </a:xfrm>
          <a:prstGeom prst="flowChartDelay">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schemeClr val="tx1"/>
                </a:solidFill>
              </a:rPr>
              <a:t>ORDER ÖNERİSİ İLE OTOMATİK ORDER EKLEME</a:t>
            </a:r>
          </a:p>
        </p:txBody>
      </p:sp>
      <p:sp>
        <p:nvSpPr>
          <p:cNvPr id="25" name="24 Akış Çizelgesi: Gecikme"/>
          <p:cNvSpPr/>
          <p:nvPr/>
        </p:nvSpPr>
        <p:spPr>
          <a:xfrm>
            <a:off x="10572738" y="5857892"/>
            <a:ext cx="1428804" cy="928694"/>
          </a:xfrm>
          <a:prstGeom prst="flowChartDela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b="1" dirty="0">
                <a:solidFill>
                  <a:schemeClr val="tx1"/>
                </a:solidFill>
              </a:rPr>
              <a:t>HEMŞİRE DİREKTİFİ ÖNERİSİ İLE OTOMATİK HEMŞİRE DİREKTİFİ EKLEME</a:t>
            </a:r>
          </a:p>
        </p:txBody>
      </p:sp>
      <p:sp>
        <p:nvSpPr>
          <p:cNvPr id="26" name="25 Metin kutusu"/>
          <p:cNvSpPr txBox="1"/>
          <p:nvPr/>
        </p:nvSpPr>
        <p:spPr>
          <a:xfrm>
            <a:off x="422031" y="196706"/>
            <a:ext cx="3428981" cy="230832"/>
          </a:xfrm>
          <a:prstGeom prst="rect">
            <a:avLst/>
          </a:prstGeom>
          <a:noFill/>
        </p:spPr>
        <p:txBody>
          <a:bodyPr wrap="square" rtlCol="0">
            <a:spAutoFit/>
          </a:bodyPr>
          <a:lstStyle/>
          <a:p>
            <a:r>
              <a:rPr lang="tr-TR" sz="900" dirty="0"/>
              <a:t>KDS’NİN ÇALIŞACAĞI KULLANICI GRUBU SEÇİLİR</a:t>
            </a:r>
          </a:p>
        </p:txBody>
      </p:sp>
      <p:sp>
        <p:nvSpPr>
          <p:cNvPr id="27" name="26 Metin kutusu"/>
          <p:cNvSpPr txBox="1"/>
          <p:nvPr/>
        </p:nvSpPr>
        <p:spPr>
          <a:xfrm>
            <a:off x="9078070" y="214290"/>
            <a:ext cx="3143273" cy="230832"/>
          </a:xfrm>
          <a:prstGeom prst="rect">
            <a:avLst/>
          </a:prstGeom>
          <a:noFill/>
        </p:spPr>
        <p:txBody>
          <a:bodyPr wrap="square" rtlCol="0">
            <a:spAutoFit/>
          </a:bodyPr>
          <a:lstStyle/>
          <a:p>
            <a:r>
              <a:rPr lang="tr-TR" sz="900" dirty="0"/>
              <a:t>KDS’NİN ÇALIŞACAĞI HASTA GRUBU SEÇİLİR</a:t>
            </a:r>
          </a:p>
        </p:txBody>
      </p:sp>
      <p:sp>
        <p:nvSpPr>
          <p:cNvPr id="28" name="27 Metin kutusu"/>
          <p:cNvSpPr txBox="1"/>
          <p:nvPr/>
        </p:nvSpPr>
        <p:spPr>
          <a:xfrm>
            <a:off x="4070817" y="5380869"/>
            <a:ext cx="2857520" cy="253916"/>
          </a:xfrm>
          <a:prstGeom prst="rect">
            <a:avLst/>
          </a:prstGeom>
          <a:noFill/>
        </p:spPr>
        <p:txBody>
          <a:bodyPr wrap="square" rtlCol="0">
            <a:spAutoFit/>
          </a:bodyPr>
          <a:lstStyle/>
          <a:p>
            <a:r>
              <a:rPr lang="tr-TR" sz="1050" dirty="0"/>
              <a:t>ALGORİTMA NELER İÇERMELİDİR</a:t>
            </a:r>
          </a:p>
        </p:txBody>
      </p:sp>
      <p:sp>
        <p:nvSpPr>
          <p:cNvPr id="29" name="28 Metin kutusu"/>
          <p:cNvSpPr txBox="1"/>
          <p:nvPr/>
        </p:nvSpPr>
        <p:spPr>
          <a:xfrm>
            <a:off x="2897038" y="4063150"/>
            <a:ext cx="8286807" cy="253916"/>
          </a:xfrm>
          <a:prstGeom prst="rect">
            <a:avLst/>
          </a:prstGeom>
          <a:noFill/>
        </p:spPr>
        <p:txBody>
          <a:bodyPr wrap="square" rtlCol="0">
            <a:spAutoFit/>
          </a:bodyPr>
          <a:lstStyle/>
          <a:p>
            <a:r>
              <a:rPr lang="tr-TR" sz="1050" dirty="0"/>
              <a:t>Belirlenen tetikleyicilerden bir veya daha fazlasının gerçekleşmesi durumunda belirlenen ALGORİTMA çalışır.</a:t>
            </a:r>
          </a:p>
        </p:txBody>
      </p:sp>
      <p:sp>
        <p:nvSpPr>
          <p:cNvPr id="30" name="29 Metin kutusu"/>
          <p:cNvSpPr txBox="1"/>
          <p:nvPr/>
        </p:nvSpPr>
        <p:spPr>
          <a:xfrm>
            <a:off x="4762491" y="785795"/>
            <a:ext cx="1428760" cy="246221"/>
          </a:xfrm>
          <a:prstGeom prst="rect">
            <a:avLst/>
          </a:prstGeom>
          <a:noFill/>
        </p:spPr>
        <p:txBody>
          <a:bodyPr wrap="square" rtlCol="0">
            <a:spAutoFit/>
          </a:bodyPr>
          <a:lstStyle/>
          <a:p>
            <a:r>
              <a:rPr lang="tr-TR" sz="1000" dirty="0"/>
              <a:t>NASIL ÇALIŞIR</a:t>
            </a:r>
          </a:p>
        </p:txBody>
      </p:sp>
      <p:sp>
        <p:nvSpPr>
          <p:cNvPr id="31" name="30 Metin kutusu"/>
          <p:cNvSpPr txBox="1"/>
          <p:nvPr/>
        </p:nvSpPr>
        <p:spPr>
          <a:xfrm>
            <a:off x="2000221" y="2325524"/>
            <a:ext cx="4000528" cy="246221"/>
          </a:xfrm>
          <a:prstGeom prst="rect">
            <a:avLst/>
          </a:prstGeom>
          <a:noFill/>
        </p:spPr>
        <p:txBody>
          <a:bodyPr wrap="square" rtlCol="0">
            <a:spAutoFit/>
          </a:bodyPr>
          <a:lstStyle/>
          <a:p>
            <a:r>
              <a:rPr lang="tr-TR" sz="1000" dirty="0"/>
              <a:t>HANGİ VERİLER TETİKLEYİCİ OLARAK KULLANILABİLİR ?</a:t>
            </a:r>
          </a:p>
        </p:txBody>
      </p:sp>
      <p:sp>
        <p:nvSpPr>
          <p:cNvPr id="36" name="35 Aşağı Ok"/>
          <p:cNvSpPr/>
          <p:nvPr/>
        </p:nvSpPr>
        <p:spPr>
          <a:xfrm>
            <a:off x="952464" y="500042"/>
            <a:ext cx="6095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36 Aşağı Ok"/>
          <p:cNvSpPr/>
          <p:nvPr/>
        </p:nvSpPr>
        <p:spPr>
          <a:xfrm>
            <a:off x="2381225" y="500042"/>
            <a:ext cx="6095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Aşağı Ok"/>
          <p:cNvSpPr/>
          <p:nvPr/>
        </p:nvSpPr>
        <p:spPr>
          <a:xfrm>
            <a:off x="9239273" y="500042"/>
            <a:ext cx="60959"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39 Aşağı Ok"/>
          <p:cNvSpPr/>
          <p:nvPr/>
        </p:nvSpPr>
        <p:spPr>
          <a:xfrm>
            <a:off x="10477531" y="500042"/>
            <a:ext cx="60959"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40 Aşağı Ok"/>
          <p:cNvSpPr/>
          <p:nvPr/>
        </p:nvSpPr>
        <p:spPr>
          <a:xfrm flipH="1">
            <a:off x="11430037" y="500042"/>
            <a:ext cx="60959"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3" name="42 Düz Bağlayıcı"/>
          <p:cNvCxnSpPr/>
          <p:nvPr/>
        </p:nvCxnSpPr>
        <p:spPr>
          <a:xfrm>
            <a:off x="8763019" y="428604"/>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Düz Bağlayıcı"/>
          <p:cNvCxnSpPr/>
          <p:nvPr/>
        </p:nvCxnSpPr>
        <p:spPr>
          <a:xfrm>
            <a:off x="190459" y="428604"/>
            <a:ext cx="3143272" cy="15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58 Aşağı Ok"/>
          <p:cNvSpPr/>
          <p:nvPr/>
        </p:nvSpPr>
        <p:spPr>
          <a:xfrm>
            <a:off x="5905499" y="642918"/>
            <a:ext cx="95251"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1" name="60 Düz Bağlayıcı"/>
          <p:cNvCxnSpPr/>
          <p:nvPr/>
        </p:nvCxnSpPr>
        <p:spPr>
          <a:xfrm>
            <a:off x="2190723" y="2570156"/>
            <a:ext cx="8191557"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65 Aşağı Ok"/>
          <p:cNvSpPr/>
          <p:nvPr/>
        </p:nvSpPr>
        <p:spPr>
          <a:xfrm>
            <a:off x="2190723"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66 Aşağı Ok"/>
          <p:cNvSpPr/>
          <p:nvPr/>
        </p:nvSpPr>
        <p:spPr>
          <a:xfrm>
            <a:off x="3809985"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68 Aşağı Ok"/>
          <p:cNvSpPr/>
          <p:nvPr/>
        </p:nvSpPr>
        <p:spPr>
          <a:xfrm>
            <a:off x="5429246"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69 Aşağı Ok"/>
          <p:cNvSpPr/>
          <p:nvPr/>
        </p:nvSpPr>
        <p:spPr>
          <a:xfrm>
            <a:off x="6953257"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70 Aşağı Ok"/>
          <p:cNvSpPr/>
          <p:nvPr/>
        </p:nvSpPr>
        <p:spPr>
          <a:xfrm>
            <a:off x="8667769"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71 Aşağı Ok"/>
          <p:cNvSpPr/>
          <p:nvPr/>
        </p:nvSpPr>
        <p:spPr>
          <a:xfrm>
            <a:off x="10321322" y="257174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72 Aşağı Ok"/>
          <p:cNvSpPr/>
          <p:nvPr/>
        </p:nvSpPr>
        <p:spPr>
          <a:xfrm>
            <a:off x="6000750" y="2357430"/>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4" name="73 Düz Bağlayıcı"/>
          <p:cNvCxnSpPr/>
          <p:nvPr/>
        </p:nvCxnSpPr>
        <p:spPr>
          <a:xfrm>
            <a:off x="2095472" y="4286256"/>
            <a:ext cx="819155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Şekil"/>
          <p:cNvCxnSpPr/>
          <p:nvPr/>
        </p:nvCxnSpPr>
        <p:spPr>
          <a:xfrm rot="16200000" flipH="1">
            <a:off x="5655466" y="3679034"/>
            <a:ext cx="357190"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78 Eğri Bağlayıcı"/>
          <p:cNvCxnSpPr/>
          <p:nvPr/>
        </p:nvCxnSpPr>
        <p:spPr>
          <a:xfrm>
            <a:off x="4095736" y="3714752"/>
            <a:ext cx="666755"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79 Eğri Bağlayıcı"/>
          <p:cNvCxnSpPr/>
          <p:nvPr/>
        </p:nvCxnSpPr>
        <p:spPr>
          <a:xfrm>
            <a:off x="2857477" y="3714752"/>
            <a:ext cx="666755"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75 Şekil"/>
          <p:cNvCxnSpPr/>
          <p:nvPr/>
        </p:nvCxnSpPr>
        <p:spPr>
          <a:xfrm rot="5400000">
            <a:off x="6607973" y="3679034"/>
            <a:ext cx="357190"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84 Eğri Bağlayıcı"/>
          <p:cNvCxnSpPr/>
          <p:nvPr/>
        </p:nvCxnSpPr>
        <p:spPr>
          <a:xfrm flipH="1">
            <a:off x="8096264" y="3714752"/>
            <a:ext cx="666755"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89 Eğri Bağlayıcı"/>
          <p:cNvCxnSpPr/>
          <p:nvPr/>
        </p:nvCxnSpPr>
        <p:spPr>
          <a:xfrm flipH="1">
            <a:off x="9620275" y="3714752"/>
            <a:ext cx="666755"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90 Düz Bağlayıcı"/>
          <p:cNvCxnSpPr/>
          <p:nvPr/>
        </p:nvCxnSpPr>
        <p:spPr>
          <a:xfrm>
            <a:off x="571461" y="5643578"/>
            <a:ext cx="10477573"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93 Aşağı Ok"/>
          <p:cNvSpPr/>
          <p:nvPr/>
        </p:nvSpPr>
        <p:spPr>
          <a:xfrm>
            <a:off x="8096265"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5" name="94 Aşağı Ok"/>
          <p:cNvSpPr/>
          <p:nvPr/>
        </p:nvSpPr>
        <p:spPr>
          <a:xfrm>
            <a:off x="571462"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6" name="95 Aşağı Ok"/>
          <p:cNvSpPr/>
          <p:nvPr/>
        </p:nvSpPr>
        <p:spPr>
          <a:xfrm>
            <a:off x="2095473"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7" name="96 Aşağı Ok"/>
          <p:cNvSpPr/>
          <p:nvPr/>
        </p:nvSpPr>
        <p:spPr>
          <a:xfrm>
            <a:off x="11049035"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8" name="97 Aşağı Ok"/>
          <p:cNvSpPr/>
          <p:nvPr/>
        </p:nvSpPr>
        <p:spPr>
          <a:xfrm>
            <a:off x="5048243"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9" name="98 Aşağı Ok"/>
          <p:cNvSpPr/>
          <p:nvPr/>
        </p:nvSpPr>
        <p:spPr>
          <a:xfrm>
            <a:off x="3619483"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0" name="99 Aşağı Ok"/>
          <p:cNvSpPr/>
          <p:nvPr/>
        </p:nvSpPr>
        <p:spPr>
          <a:xfrm>
            <a:off x="6477003"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101 Aşağı Ok"/>
          <p:cNvSpPr/>
          <p:nvPr/>
        </p:nvSpPr>
        <p:spPr>
          <a:xfrm>
            <a:off x="9620275" y="5643578"/>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3" name="102 Aşağı Ok"/>
          <p:cNvSpPr/>
          <p:nvPr/>
        </p:nvSpPr>
        <p:spPr>
          <a:xfrm>
            <a:off x="6096000" y="5429264"/>
            <a:ext cx="6095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Metin kutusu 4">
            <a:extLst>
              <a:ext uri="{FF2B5EF4-FFF2-40B4-BE49-F238E27FC236}">
                <a16:creationId xmlns:a16="http://schemas.microsoft.com/office/drawing/2014/main" id="{B02B3405-73C8-40A5-983E-CF7EB790315A}"/>
              </a:ext>
            </a:extLst>
          </p:cNvPr>
          <p:cNvSpPr txBox="1"/>
          <p:nvPr/>
        </p:nvSpPr>
        <p:spPr>
          <a:xfrm>
            <a:off x="2267949" y="4122373"/>
            <a:ext cx="7772867" cy="1477328"/>
          </a:xfrm>
          <a:prstGeom prst="rect">
            <a:avLst/>
          </a:prstGeom>
          <a:noFill/>
        </p:spPr>
        <p:txBody>
          <a:bodyPr wrap="square" rtlCol="0">
            <a:spAutoFit/>
          </a:bodyPr>
          <a:lstStyle/>
          <a:p>
            <a:pPr marL="457200" indent="-457200" algn="just">
              <a:lnSpc>
                <a:spcPct val="150000"/>
              </a:lnSpc>
              <a:buClr>
                <a:srgbClr val="FF0000"/>
              </a:buClr>
            </a:pPr>
            <a:r>
              <a:rPr lang="tr-TR" sz="2000" dirty="0"/>
              <a:t>Hekim/Hemşire Karar Destek Sistemleri tanımlamaları artarak devam etti. </a:t>
            </a:r>
          </a:p>
          <a:p>
            <a:pPr algn="ctr">
              <a:lnSpc>
                <a:spcPct val="150000"/>
              </a:lnSpc>
              <a:buClr>
                <a:srgbClr val="FF0000"/>
              </a:buClr>
            </a:pPr>
            <a:r>
              <a:rPr lang="tr-TR" sz="2000" dirty="0"/>
              <a:t>(Himss 6’daki KDS sayısı 63, Himss 7’deki KDS sayısı 114) </a:t>
            </a:r>
          </a:p>
          <a:p>
            <a:pPr algn="ctr">
              <a:lnSpc>
                <a:spcPct val="150000"/>
              </a:lnSpc>
              <a:buClr>
                <a:srgbClr val="FF0000"/>
              </a:buClr>
            </a:pPr>
            <a:r>
              <a:rPr lang="tr-TR" sz="2000" dirty="0"/>
              <a:t>(Toplam KDS sayısı 177)</a:t>
            </a:r>
          </a:p>
        </p:txBody>
      </p:sp>
      <p:sp>
        <p:nvSpPr>
          <p:cNvPr id="3" name="Beşgen 2"/>
          <p:cNvSpPr/>
          <p:nvPr/>
        </p:nvSpPr>
        <p:spPr>
          <a:xfrm>
            <a:off x="2286606" y="1016911"/>
            <a:ext cx="3942744" cy="657922"/>
          </a:xfrm>
          <a:prstGeom prst="homePlate">
            <a:avLst/>
          </a:prstGeom>
          <a:solidFill>
            <a:schemeClr val="bg1"/>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rgbClr val="FF0000"/>
                </a:solidFill>
                <a:latin typeface="Copperplate Gothic Bold" pitchFamily="34" charset="0"/>
              </a:rPr>
              <a:t>HIMSS SÜRECİNDE ;</a:t>
            </a:r>
          </a:p>
        </p:txBody>
      </p:sp>
      <p:graphicFrame>
        <p:nvGraphicFramePr>
          <p:cNvPr id="10" name="9 Tablo"/>
          <p:cNvGraphicFramePr>
            <a:graphicFrameLocks noGrp="1"/>
          </p:cNvGraphicFramePr>
          <p:nvPr/>
        </p:nvGraphicFramePr>
        <p:xfrm>
          <a:off x="2058377" y="2355036"/>
          <a:ext cx="8128000" cy="13817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endParaRPr lang="tr-TR" dirty="0"/>
                    </a:p>
                  </a:txBody>
                  <a:tcPr/>
                </a:tc>
                <a:tc>
                  <a:txBody>
                    <a:bodyPr/>
                    <a:lstStyle/>
                    <a:p>
                      <a:pPr algn="ctr"/>
                      <a:r>
                        <a:rPr lang="tr-TR" dirty="0"/>
                        <a:t>HEKİM</a:t>
                      </a:r>
                      <a:r>
                        <a:rPr lang="tr-TR" baseline="0" dirty="0"/>
                        <a:t> KDS</a:t>
                      </a:r>
                      <a:endParaRPr lang="tr-TR" dirty="0"/>
                    </a:p>
                  </a:txBody>
                  <a:tcPr/>
                </a:tc>
                <a:tc>
                  <a:txBody>
                    <a:bodyPr/>
                    <a:lstStyle/>
                    <a:p>
                      <a:pPr algn="ctr"/>
                      <a:r>
                        <a:rPr lang="tr-TR" dirty="0"/>
                        <a:t>HEMŞİRE KDS</a:t>
                      </a:r>
                    </a:p>
                  </a:txBody>
                  <a:tcPr/>
                </a:tc>
                <a:tc>
                  <a:txBody>
                    <a:bodyPr/>
                    <a:lstStyle/>
                    <a:p>
                      <a:pPr algn="ctr"/>
                      <a:r>
                        <a:rPr lang="tr-TR" dirty="0"/>
                        <a:t>LABORATUVAR KDS</a:t>
                      </a:r>
                    </a:p>
                  </a:txBody>
                  <a:tcPr/>
                </a:tc>
                <a:tc>
                  <a:txBody>
                    <a:bodyPr/>
                    <a:lstStyle/>
                    <a:p>
                      <a:pPr algn="ctr"/>
                      <a:r>
                        <a:rPr lang="tr-TR" dirty="0"/>
                        <a:t>ECZANE </a:t>
                      </a:r>
                    </a:p>
                    <a:p>
                      <a:pPr algn="ctr"/>
                      <a:r>
                        <a:rPr lang="tr-TR" dirty="0"/>
                        <a:t>KDS</a:t>
                      </a:r>
                    </a:p>
                  </a:txBody>
                  <a:tcPr/>
                </a:tc>
                <a:extLst>
                  <a:ext uri="{0D108BD9-81ED-4DB2-BD59-A6C34878D82A}">
                    <a16:rowId xmlns:a16="http://schemas.microsoft.com/office/drawing/2014/main" val="10000"/>
                  </a:ext>
                </a:extLst>
              </a:tr>
              <a:tr h="370840">
                <a:tc>
                  <a:txBody>
                    <a:bodyPr/>
                    <a:lstStyle/>
                    <a:p>
                      <a:pPr algn="ctr"/>
                      <a:r>
                        <a:rPr lang="tr-TR" b="1" dirty="0"/>
                        <a:t>HIMSS 6</a:t>
                      </a:r>
                    </a:p>
                  </a:txBody>
                  <a:tcPr/>
                </a:tc>
                <a:tc>
                  <a:txBody>
                    <a:bodyPr/>
                    <a:lstStyle/>
                    <a:p>
                      <a:pPr algn="ctr"/>
                      <a:r>
                        <a:rPr lang="tr-TR" dirty="0"/>
                        <a:t>27</a:t>
                      </a:r>
                    </a:p>
                  </a:txBody>
                  <a:tcPr/>
                </a:tc>
                <a:tc>
                  <a:txBody>
                    <a:bodyPr/>
                    <a:lstStyle/>
                    <a:p>
                      <a:pPr algn="ctr"/>
                      <a:r>
                        <a:rPr lang="tr-TR" dirty="0"/>
                        <a:t>21</a:t>
                      </a:r>
                    </a:p>
                  </a:txBody>
                  <a:tcPr/>
                </a:tc>
                <a:tc>
                  <a:txBody>
                    <a:bodyPr/>
                    <a:lstStyle/>
                    <a:p>
                      <a:pPr algn="ctr"/>
                      <a:r>
                        <a:rPr lang="tr-TR" dirty="0"/>
                        <a:t>10</a:t>
                      </a:r>
                    </a:p>
                  </a:txBody>
                  <a:tcPr/>
                </a:tc>
                <a:tc>
                  <a:txBody>
                    <a:bodyPr/>
                    <a:lstStyle/>
                    <a:p>
                      <a:pPr algn="ctr"/>
                      <a:r>
                        <a:rPr lang="tr-TR" dirty="0"/>
                        <a:t>5</a:t>
                      </a:r>
                    </a:p>
                  </a:txBody>
                  <a:tcPr/>
                </a:tc>
                <a:extLst>
                  <a:ext uri="{0D108BD9-81ED-4DB2-BD59-A6C34878D82A}">
                    <a16:rowId xmlns:a16="http://schemas.microsoft.com/office/drawing/2014/main" val="10001"/>
                  </a:ext>
                </a:extLst>
              </a:tr>
              <a:tr h="370840">
                <a:tc>
                  <a:txBody>
                    <a:bodyPr/>
                    <a:lstStyle/>
                    <a:p>
                      <a:pPr algn="ctr"/>
                      <a:r>
                        <a:rPr lang="tr-TR" b="1" dirty="0"/>
                        <a:t>HIMSS 7</a:t>
                      </a:r>
                    </a:p>
                  </a:txBody>
                  <a:tcPr/>
                </a:tc>
                <a:tc>
                  <a:txBody>
                    <a:bodyPr/>
                    <a:lstStyle/>
                    <a:p>
                      <a:pPr algn="ctr"/>
                      <a:r>
                        <a:rPr lang="tr-TR" dirty="0"/>
                        <a:t>45</a:t>
                      </a:r>
                    </a:p>
                  </a:txBody>
                  <a:tcPr/>
                </a:tc>
                <a:tc>
                  <a:txBody>
                    <a:bodyPr/>
                    <a:lstStyle/>
                    <a:p>
                      <a:pPr algn="ctr"/>
                      <a:r>
                        <a:rPr lang="tr-TR" dirty="0"/>
                        <a:t>27</a:t>
                      </a:r>
                    </a:p>
                  </a:txBody>
                  <a:tcPr/>
                </a:tc>
                <a:tc>
                  <a:txBody>
                    <a:bodyPr/>
                    <a:lstStyle/>
                    <a:p>
                      <a:pPr algn="ctr"/>
                      <a:r>
                        <a:rPr lang="tr-TR" dirty="0"/>
                        <a:t>32</a:t>
                      </a:r>
                    </a:p>
                  </a:txBody>
                  <a:tcPr/>
                </a:tc>
                <a:tc>
                  <a:txBody>
                    <a:bodyPr/>
                    <a:lstStyle/>
                    <a:p>
                      <a:pPr algn="ctr"/>
                      <a:r>
                        <a:rPr lang="tr-TR" dirty="0"/>
                        <a:t>10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965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922637" y="930876"/>
            <a:ext cx="9630033" cy="523220"/>
          </a:xfrm>
          <a:prstGeom prst="rect">
            <a:avLst/>
          </a:prstGeom>
          <a:noFill/>
        </p:spPr>
        <p:txBody>
          <a:bodyPr wrap="square" rtlCol="0">
            <a:spAutoFit/>
          </a:bodyPr>
          <a:lstStyle/>
          <a:p>
            <a:r>
              <a:rPr lang="tr-TR" sz="2800" b="1" dirty="0">
                <a:solidFill>
                  <a:srgbClr val="FF0000"/>
                </a:solidFill>
              </a:rPr>
              <a:t>HAZIRLADIĞIMIZ VAKA ANALİZLERİMİZ</a:t>
            </a:r>
          </a:p>
        </p:txBody>
      </p:sp>
      <p:sp>
        <p:nvSpPr>
          <p:cNvPr id="5" name="4 Metin kutusu"/>
          <p:cNvSpPr txBox="1"/>
          <p:nvPr/>
        </p:nvSpPr>
        <p:spPr>
          <a:xfrm>
            <a:off x="930875" y="2084173"/>
            <a:ext cx="9498228" cy="2862322"/>
          </a:xfrm>
          <a:prstGeom prst="rect">
            <a:avLst/>
          </a:prstGeom>
          <a:noFill/>
        </p:spPr>
        <p:txBody>
          <a:bodyPr wrap="square" rtlCol="0">
            <a:spAutoFit/>
          </a:bodyPr>
          <a:lstStyle/>
          <a:p>
            <a:pPr>
              <a:lnSpc>
                <a:spcPct val="150000"/>
              </a:lnSpc>
              <a:buClr>
                <a:srgbClr val="FF0000"/>
              </a:buClr>
              <a:buFont typeface="Courier New" pitchFamily="49" charset="0"/>
              <a:buChar char="o"/>
            </a:pPr>
            <a:r>
              <a:rPr lang="tr-TR" sz="2000" dirty="0"/>
              <a:t> </a:t>
            </a:r>
            <a:r>
              <a:rPr lang="tr-TR" sz="2000" b="1" dirty="0"/>
              <a:t>Covid-19 – Dm İlişkisinin Mortalite Üzerindeki Etkisi</a:t>
            </a:r>
          </a:p>
          <a:p>
            <a:pPr>
              <a:lnSpc>
                <a:spcPct val="150000"/>
              </a:lnSpc>
              <a:buClr>
                <a:srgbClr val="FF0000"/>
              </a:buClr>
              <a:buFont typeface="Courier New" pitchFamily="49" charset="0"/>
              <a:buChar char="o"/>
            </a:pPr>
            <a:r>
              <a:rPr lang="tr-TR" sz="2000" dirty="0"/>
              <a:t> Akut Böbrek Yetmezliği Hastalarında Hemodiyaliz Tedavisi</a:t>
            </a:r>
          </a:p>
          <a:p>
            <a:pPr>
              <a:lnSpc>
                <a:spcPct val="150000"/>
              </a:lnSpc>
              <a:buClr>
                <a:srgbClr val="FF0000"/>
              </a:buClr>
              <a:buFont typeface="Courier New" pitchFamily="49" charset="0"/>
              <a:buChar char="o"/>
            </a:pPr>
            <a:r>
              <a:rPr lang="tr-TR" sz="2000" dirty="0"/>
              <a:t> Akılcı Antibiyotik Uygulaması</a:t>
            </a:r>
          </a:p>
          <a:p>
            <a:pPr>
              <a:lnSpc>
                <a:spcPct val="150000"/>
              </a:lnSpc>
              <a:buClr>
                <a:srgbClr val="FF0000"/>
              </a:buClr>
              <a:buFont typeface="Courier New" pitchFamily="49" charset="0"/>
              <a:buChar char="o"/>
            </a:pPr>
            <a:r>
              <a:rPr lang="tr-TR" sz="2000" dirty="0"/>
              <a:t> Kapalı Döngü İlaç Uygulamasının İlaç İade Oranları Üzerindeki Etkisi</a:t>
            </a:r>
          </a:p>
          <a:p>
            <a:pPr>
              <a:lnSpc>
                <a:spcPct val="150000"/>
              </a:lnSpc>
              <a:buClr>
                <a:srgbClr val="FF0000"/>
              </a:buClr>
              <a:buFont typeface="Courier New" pitchFamily="49" charset="0"/>
              <a:buChar char="o"/>
            </a:pPr>
            <a:r>
              <a:rPr lang="tr-TR" sz="2000" dirty="0"/>
              <a:t> Prokalsitonin/Albumin Oranının Covid-19 Hastalığı Prognozu Üzerindeki Etkisi</a:t>
            </a:r>
          </a:p>
          <a:p>
            <a:pPr>
              <a:lnSpc>
                <a:spcPct val="150000"/>
              </a:lnSpc>
              <a:buClr>
                <a:srgbClr val="FF0000"/>
              </a:buClr>
              <a:buFont typeface="Courier New" pitchFamily="49" charset="0"/>
              <a:buChar char="o"/>
            </a:pPr>
            <a:endParaRPr lang="tr-T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şağı Bükülmüş Şerit"/>
          <p:cNvSpPr/>
          <p:nvPr/>
        </p:nvSpPr>
        <p:spPr>
          <a:xfrm>
            <a:off x="527221" y="1894703"/>
            <a:ext cx="11343503" cy="2644346"/>
          </a:xfrm>
          <a:prstGeom prst="ellipseRibbon">
            <a:avLst>
              <a:gd name="adj1" fmla="val 25000"/>
              <a:gd name="adj2" fmla="val 69898"/>
              <a:gd name="adj3" fmla="val 1250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70C0"/>
                </a:solidFill>
                <a:latin typeface="Arial Black" panose="020B0A04020102020204" pitchFamily="34" charset="0"/>
              </a:rPr>
              <a:t>PANDEMİ SERVİSİ</a:t>
            </a:r>
          </a:p>
          <a:p>
            <a:pPr algn="ctr"/>
            <a:r>
              <a:rPr lang="tr-TR" sz="2000" b="1" dirty="0">
                <a:solidFill>
                  <a:srgbClr val="0070C0"/>
                </a:solidFill>
                <a:latin typeface="Arial Black" panose="020B0A04020102020204" pitchFamily="34" charset="0"/>
              </a:rPr>
              <a:t>COVİD-19  HASTALARINDA DİYABET HASTALIĞININ MORTALİTE ÜZERİNE ETKİSİ</a:t>
            </a:r>
          </a:p>
        </p:txBody>
      </p:sp>
    </p:spTree>
    <p:extLst>
      <p:ext uri="{BB962C8B-B14F-4D97-AF65-F5344CB8AC3E}">
        <p14:creationId xmlns:p14="http://schemas.microsoft.com/office/powerpoint/2010/main" val="282149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941880" y="2674412"/>
            <a:ext cx="580637" cy="3981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12" name="İçerik Yer Tutucusu 2">
            <a:extLst>
              <a:ext uri="{FF2B5EF4-FFF2-40B4-BE49-F238E27FC236}">
                <a16:creationId xmlns:a16="http://schemas.microsoft.com/office/drawing/2014/main" id="{D0877D8F-A7A1-4814-AF1D-CCD216DC038C}"/>
              </a:ext>
            </a:extLst>
          </p:cNvPr>
          <p:cNvSpPr txBox="1">
            <a:spLocks/>
          </p:cNvSpPr>
          <p:nvPr/>
        </p:nvSpPr>
        <p:spPr>
          <a:xfrm>
            <a:off x="1309875" y="1745731"/>
            <a:ext cx="9642144" cy="1953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70000"/>
              </a:lnSpc>
            </a:pPr>
            <a:r>
              <a:rPr lang="tr-TR" sz="1600" dirty="0">
                <a:cs typeface="Times New Roman" panose="02020603050405020304" pitchFamily="18" charset="0"/>
              </a:rPr>
              <a:t>	Coronavirüs ailesinden SARS-CoV-2’nin neden olduğu COVID-19 pandemisi, ilk olarak Çin’de görülen ve bulaşıcılık özelliği yüksek bir hastalıktır. Hastalığın mortalite ve morbiditesinde diyabet başta olmak üzere komorbid hastalıkların varlığı ve ileri yaş belirleyici olmaktadır. </a:t>
            </a:r>
            <a:r>
              <a:rPr lang="tr-TR" sz="1600" dirty="0"/>
              <a:t>Dünyada covid-19 hastaları içerisinde ikinci en sık görülen hastalık diyabettir. Maalesef diyabetik bireylerde covid-19 daha ciddi ve ölümcül seyretmektedir. </a:t>
            </a:r>
            <a:endParaRPr lang="tr-TR" sz="1800" dirty="0"/>
          </a:p>
        </p:txBody>
      </p:sp>
      <p:sp>
        <p:nvSpPr>
          <p:cNvPr id="14" name="object 4">
            <a:extLst>
              <a:ext uri="{FF2B5EF4-FFF2-40B4-BE49-F238E27FC236}">
                <a16:creationId xmlns:a16="http://schemas.microsoft.com/office/drawing/2014/main" id="{8B4C915E-863C-4F13-A5E2-0BCC423ECE21}"/>
              </a:ext>
            </a:extLst>
          </p:cNvPr>
          <p:cNvSpPr/>
          <p:nvPr/>
        </p:nvSpPr>
        <p:spPr>
          <a:xfrm>
            <a:off x="7557990" y="3822926"/>
            <a:ext cx="3466764" cy="2411617"/>
          </a:xfrm>
          <a:prstGeom prst="rect">
            <a:avLst/>
          </a:prstGeom>
          <a:blipFill>
            <a:blip r:embed="rId2" cstate="print"/>
            <a:stretch>
              <a:fillRect/>
            </a:stretch>
          </a:blipFill>
        </p:spPr>
        <p:txBody>
          <a:bodyPr wrap="square" lIns="0" tIns="0" rIns="0" bIns="0" rtlCol="0"/>
          <a:lstStyle/>
          <a:p>
            <a:endParaRPr/>
          </a:p>
        </p:txBody>
      </p:sp>
      <p:sp>
        <p:nvSpPr>
          <p:cNvPr id="5" name="Sağ Ok 4"/>
          <p:cNvSpPr/>
          <p:nvPr/>
        </p:nvSpPr>
        <p:spPr>
          <a:xfrm rot="1444339">
            <a:off x="1203560" y="745059"/>
            <a:ext cx="1620221" cy="7874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Dünyada ;</a:t>
            </a:r>
          </a:p>
        </p:txBody>
      </p:sp>
    </p:spTree>
    <p:extLst>
      <p:ext uri="{BB962C8B-B14F-4D97-AF65-F5344CB8AC3E}">
        <p14:creationId xmlns:p14="http://schemas.microsoft.com/office/powerpoint/2010/main" val="14070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
            <a:extLst>
              <a:ext uri="{FF2B5EF4-FFF2-40B4-BE49-F238E27FC236}">
                <a16:creationId xmlns:a16="http://schemas.microsoft.com/office/drawing/2014/main" id="{33DCCFA3-E2AD-439F-B964-C76EDB333217}"/>
              </a:ext>
            </a:extLst>
          </p:cNvPr>
          <p:cNvSpPr/>
          <p:nvPr/>
        </p:nvSpPr>
        <p:spPr>
          <a:xfrm>
            <a:off x="7008822" y="4104407"/>
            <a:ext cx="4041754" cy="2306783"/>
          </a:xfrm>
          <a:prstGeom prst="rect">
            <a:avLst/>
          </a:prstGeom>
          <a:blipFill>
            <a:blip r:embed="rId2" cstate="print"/>
            <a:stretch>
              <a:fillRect/>
            </a:stretch>
          </a:blipFill>
        </p:spPr>
        <p:txBody>
          <a:bodyPr wrap="square" lIns="0" tIns="0" rIns="0" bIns="0" rtlCol="0"/>
          <a:lstStyle/>
          <a:p>
            <a:endParaRPr/>
          </a:p>
        </p:txBody>
      </p:sp>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941880" y="2674412"/>
            <a:ext cx="580637" cy="3981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12" name="İçerik Yer Tutucusu 2">
            <a:extLst>
              <a:ext uri="{FF2B5EF4-FFF2-40B4-BE49-F238E27FC236}">
                <a16:creationId xmlns:a16="http://schemas.microsoft.com/office/drawing/2014/main" id="{D0877D8F-A7A1-4814-AF1D-CCD216DC038C}"/>
              </a:ext>
            </a:extLst>
          </p:cNvPr>
          <p:cNvSpPr txBox="1">
            <a:spLocks/>
          </p:cNvSpPr>
          <p:nvPr/>
        </p:nvSpPr>
        <p:spPr>
          <a:xfrm>
            <a:off x="1309874" y="1265694"/>
            <a:ext cx="10036999" cy="32335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70000"/>
              </a:lnSpc>
            </a:pPr>
            <a:r>
              <a:rPr lang="tr-TR" sz="1600" dirty="0">
                <a:cs typeface="Times New Roman" panose="02020603050405020304" pitchFamily="18" charset="0"/>
              </a:rPr>
              <a:t>	Ülkemizde ilk vaka 11 Mart 2020  tarihinde görüldü.</a:t>
            </a:r>
            <a:r>
              <a:rPr lang="tr-TR" sz="1600" dirty="0"/>
              <a:t> Türkiye Diyabet Derneği’nin yaptığı son  çalışmada PCR testi pozitif çıkan ve hastaneye yatırılan diyabetli bireylerde ölüm oranının </a:t>
            </a:r>
            <a:r>
              <a:rPr lang="tr-TR" sz="1600" b="1" dirty="0"/>
              <a:t>yüzde 13,6 </a:t>
            </a:r>
            <a:r>
              <a:rPr lang="tr-TR" sz="1600" dirty="0"/>
              <a:t>olduğunu göstermiştir. Bu tüm dünyadaki verilere göre oldukça düşük bir ölüm olasılığını gösteriyor ama bu bile diyabetik olmayanların üstünde bir rakam. Bu oran, diyabeti olmayanlara göre, covid-19 nedenli ölüm riskinin ülkemizdeki diyabetlilerde de yüzde 70 daha yüksek olduğunu göstermiştir.</a:t>
            </a:r>
          </a:p>
          <a:p>
            <a:pPr algn="just">
              <a:lnSpc>
                <a:spcPct val="170000"/>
              </a:lnSpc>
            </a:pPr>
            <a:r>
              <a:rPr lang="tr-TR" sz="1600" dirty="0"/>
              <a:t>	Ayancık Devlet Hastanesi’nde ise PCR testi pozitif çıkan ve hastaneye yatırılan diyabetli hastalarda 2020-2021 yılları arasında  ölüm oranının </a:t>
            </a:r>
            <a:r>
              <a:rPr lang="tr-TR" sz="1600" b="1" dirty="0"/>
              <a:t>yüzde %22.5 </a:t>
            </a:r>
            <a:r>
              <a:rPr lang="tr-TR" sz="1600" dirty="0"/>
              <a:t>olduğunu gördük.</a:t>
            </a:r>
          </a:p>
          <a:p>
            <a:pPr algn="just">
              <a:lnSpc>
                <a:spcPct val="170000"/>
              </a:lnSpc>
            </a:pPr>
            <a:endParaRPr lang="tr-TR" sz="1800" dirty="0"/>
          </a:p>
        </p:txBody>
      </p:sp>
      <p:sp>
        <p:nvSpPr>
          <p:cNvPr id="15" name="Sağ Ok 14"/>
          <p:cNvSpPr/>
          <p:nvPr/>
        </p:nvSpPr>
        <p:spPr>
          <a:xfrm rot="1444339">
            <a:off x="1203560" y="474893"/>
            <a:ext cx="1620221" cy="7874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Ülkemizde ;</a:t>
            </a:r>
          </a:p>
        </p:txBody>
      </p:sp>
      <p:sp>
        <p:nvSpPr>
          <p:cNvPr id="2" name="Metin kutusu 1"/>
          <p:cNvSpPr txBox="1"/>
          <p:nvPr/>
        </p:nvSpPr>
        <p:spPr>
          <a:xfrm>
            <a:off x="1394291" y="4499258"/>
            <a:ext cx="5172764" cy="1569660"/>
          </a:xfrm>
          <a:prstGeom prst="rect">
            <a:avLst/>
          </a:prstGeom>
          <a:noFill/>
        </p:spPr>
        <p:txBody>
          <a:bodyPr wrap="square" rtlCol="0">
            <a:spAutoFit/>
          </a:bodyPr>
          <a:lstStyle/>
          <a:p>
            <a:pPr algn="just">
              <a:lnSpc>
                <a:spcPct val="150000"/>
              </a:lnSpc>
            </a:pPr>
            <a:r>
              <a:rPr lang="tr-TR" sz="1600" dirty="0"/>
              <a:t>	Pandemi servisinde hekimler iki haftada bir değişiyor, bu yüzden Pandemi servisiyle ilgilenen Uzm. Dr. İskender Yüksel,  Uzm. Dr. Zeynep Ergenç ve Uzm. Dr. Hasan Ergenç ile mortalite oranları üzerinde toplantılar yapıldı. </a:t>
            </a:r>
          </a:p>
        </p:txBody>
      </p:sp>
    </p:spTree>
    <p:extLst>
      <p:ext uri="{BB962C8B-B14F-4D97-AF65-F5344CB8AC3E}">
        <p14:creationId xmlns:p14="http://schemas.microsoft.com/office/powerpoint/2010/main" val="286540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ydh\Desktop\soru-isare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8961" y="3867758"/>
            <a:ext cx="2849128" cy="256421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4380649" y="1735381"/>
            <a:ext cx="851935" cy="369332"/>
          </a:xfrm>
          <a:prstGeom prst="rect">
            <a:avLst/>
          </a:prstGeom>
          <a:noFill/>
        </p:spPr>
        <p:txBody>
          <a:bodyPr wrap="square" rtlCol="0">
            <a:spAutoFit/>
          </a:bodyPr>
          <a:lstStyle/>
          <a:p>
            <a:r>
              <a:rPr lang="tr-TR" dirty="0">
                <a:solidFill>
                  <a:schemeClr val="bg1"/>
                </a:solidFill>
              </a:rPr>
              <a:t>%50,5</a:t>
            </a:r>
          </a:p>
        </p:txBody>
      </p:sp>
      <p:sp>
        <p:nvSpPr>
          <p:cNvPr id="12" name="İçerik Yer Tutucusu 2">
            <a:extLst>
              <a:ext uri="{FF2B5EF4-FFF2-40B4-BE49-F238E27FC236}">
                <a16:creationId xmlns:a16="http://schemas.microsoft.com/office/drawing/2014/main" id="{8FBEFB7A-FC2F-4C02-BD40-655E262C07D7}"/>
              </a:ext>
            </a:extLst>
          </p:cNvPr>
          <p:cNvSpPr txBox="1">
            <a:spLocks/>
          </p:cNvSpPr>
          <p:nvPr/>
        </p:nvSpPr>
        <p:spPr>
          <a:xfrm>
            <a:off x="1394291" y="1217156"/>
            <a:ext cx="9653155" cy="2951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tr-TR" sz="1600" dirty="0">
                <a:cs typeface="Times New Roman" panose="02020603050405020304" pitchFamily="18" charset="0"/>
              </a:rPr>
              <a:t>	Ayancık Devlet Hastanesi Pandemi İç Hastalıkları servisinde yatan ve tedavi </a:t>
            </a:r>
            <a:r>
              <a:rPr lang="tr-TR" sz="1600">
                <a:cs typeface="Times New Roman" panose="02020603050405020304" pitchFamily="18" charset="0"/>
              </a:rPr>
              <a:t>gören hastalar </a:t>
            </a:r>
            <a:r>
              <a:rPr lang="tr-TR" sz="1600" dirty="0">
                <a:cs typeface="Times New Roman" panose="02020603050405020304" pitchFamily="18" charset="0"/>
              </a:rPr>
              <a:t>değerlendirildi. Diyabet hastası olan ve kan şekerleri </a:t>
            </a:r>
            <a:r>
              <a:rPr lang="tr-TR" sz="1600" dirty="0" err="1">
                <a:cs typeface="Times New Roman" panose="02020603050405020304" pitchFamily="18" charset="0"/>
              </a:rPr>
              <a:t>regüle</a:t>
            </a:r>
            <a:r>
              <a:rPr lang="tr-TR" sz="1600" dirty="0">
                <a:cs typeface="Times New Roman" panose="02020603050405020304" pitchFamily="18" charset="0"/>
              </a:rPr>
              <a:t> olmayan hastaların Covid 19 enfeksiyonunu çok ağır geçirdiğini ve hastanede kalış sürelerinin uzun olduğu saptandı. </a:t>
            </a:r>
          </a:p>
          <a:p>
            <a:pPr algn="just">
              <a:lnSpc>
                <a:spcPct val="150000"/>
              </a:lnSpc>
            </a:pPr>
            <a:r>
              <a:rPr lang="tr-TR" sz="1600" dirty="0">
                <a:cs typeface="Times New Roman" panose="02020603050405020304" pitchFamily="18" charset="0"/>
              </a:rPr>
              <a:t>	2019 Yılı Covid-19 tanılı hasta sayısı 753 bu hastaların  337’si DM tanılı, DM tanısı olmayanlar ortalama hastanede kalış süreleri ortalama 14 gün olurken DM tanılı olan hastaların hastanede kalış süreleri ortalama 28  gün  sürmektedir. 	</a:t>
            </a:r>
          </a:p>
          <a:p>
            <a:pPr algn="just">
              <a:lnSpc>
                <a:spcPct val="150000"/>
              </a:lnSpc>
            </a:pPr>
            <a:r>
              <a:rPr lang="tr-TR" sz="1600" dirty="0" err="1">
                <a:cs typeface="Times New Roman" panose="02020603050405020304" pitchFamily="18" charset="0"/>
              </a:rPr>
              <a:t>Exitus</a:t>
            </a:r>
            <a:r>
              <a:rPr lang="tr-TR" sz="1600" dirty="0">
                <a:cs typeface="Times New Roman" panose="02020603050405020304" pitchFamily="18" charset="0"/>
              </a:rPr>
              <a:t> olan hastalar içerisinde diyabet hastalarının sayısının fazla olması bize şu soruyu sordurdu;</a:t>
            </a:r>
          </a:p>
          <a:p>
            <a:pPr algn="just">
              <a:lnSpc>
                <a:spcPct val="150000"/>
              </a:lnSpc>
            </a:pPr>
            <a:endParaRPr lang="tr-TR" sz="1600" dirty="0">
              <a:cs typeface="Times New Roman" panose="02020603050405020304" pitchFamily="18" charset="0"/>
            </a:endParaRPr>
          </a:p>
          <a:p>
            <a:pPr algn="just">
              <a:lnSpc>
                <a:spcPct val="150000"/>
              </a:lnSpc>
            </a:pPr>
            <a:endParaRPr lang="tr-TR" sz="1600" dirty="0">
              <a:cs typeface="Times New Roman" panose="02020603050405020304" pitchFamily="18" charset="0"/>
            </a:endParaRPr>
          </a:p>
        </p:txBody>
      </p:sp>
      <p:sp>
        <p:nvSpPr>
          <p:cNvPr id="5" name="Akış Çizelgesi: Kart 4"/>
          <p:cNvSpPr/>
          <p:nvPr/>
        </p:nvSpPr>
        <p:spPr>
          <a:xfrm>
            <a:off x="2240122" y="4270664"/>
            <a:ext cx="4281054" cy="2161309"/>
          </a:xfrm>
          <a:prstGeom prst="flowChartPunchedCard">
            <a:avLst/>
          </a:prstGeom>
          <a:gradFill flip="none" rotWithShape="1">
            <a:gsLst>
              <a:gs pos="0">
                <a:srgbClr val="5DC5D3">
                  <a:tint val="66000"/>
                  <a:satMod val="160000"/>
                </a:srgbClr>
              </a:gs>
              <a:gs pos="50000">
                <a:srgbClr val="5DC5D3">
                  <a:tint val="44500"/>
                  <a:satMod val="160000"/>
                </a:srgbClr>
              </a:gs>
              <a:gs pos="100000">
                <a:srgbClr val="5DC5D3">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dirty="0">
                <a:solidFill>
                  <a:schemeClr val="tx1"/>
                </a:solidFill>
                <a:cs typeface="Times New Roman" panose="02020603050405020304" pitchFamily="18" charset="0"/>
              </a:rPr>
              <a:t>	Covid-19 Enfeksiyonunda klinik gidişatı tahmin etmede kötü glisemik kontrol (HbA1c &gt;7)  bize erken dönemde </a:t>
            </a:r>
            <a:r>
              <a:rPr lang="tr-TR" dirty="0" err="1">
                <a:solidFill>
                  <a:schemeClr val="tx1"/>
                </a:solidFill>
                <a:cs typeface="Times New Roman" panose="02020603050405020304" pitchFamily="18" charset="0"/>
              </a:rPr>
              <a:t>prognoz</a:t>
            </a:r>
            <a:r>
              <a:rPr lang="tr-TR" dirty="0">
                <a:solidFill>
                  <a:schemeClr val="tx1"/>
                </a:solidFill>
                <a:cs typeface="Times New Roman" panose="02020603050405020304" pitchFamily="18" charset="0"/>
              </a:rPr>
              <a:t> tahmininde yol gösterebilir mi ???? </a:t>
            </a:r>
          </a:p>
          <a:p>
            <a:pPr>
              <a:lnSpc>
                <a:spcPct val="150000"/>
              </a:lnSpc>
            </a:pPr>
            <a:endParaRPr lang="tr-TR" dirty="0">
              <a:solidFill>
                <a:schemeClr val="tx1"/>
              </a:solidFill>
              <a:cs typeface="Times New Roman" panose="02020603050405020304" pitchFamily="18" charset="0"/>
            </a:endParaRPr>
          </a:p>
        </p:txBody>
      </p:sp>
      <p:sp>
        <p:nvSpPr>
          <p:cNvPr id="2" name="Dikdörtgen 1"/>
          <p:cNvSpPr/>
          <p:nvPr/>
        </p:nvSpPr>
        <p:spPr>
          <a:xfrm>
            <a:off x="3775444" y="463600"/>
            <a:ext cx="4741554" cy="461665"/>
          </a:xfrm>
          <a:prstGeom prst="rect">
            <a:avLst/>
          </a:prstGeom>
        </p:spPr>
        <p:txBody>
          <a:bodyPr wrap="none">
            <a:spAutoFit/>
          </a:bodyPr>
          <a:lstStyle/>
          <a:p>
            <a:r>
              <a:rPr lang="tr-TR" sz="2400" b="1" dirty="0">
                <a:solidFill>
                  <a:srgbClr val="FF0000"/>
                </a:solidFill>
                <a:cs typeface="Times New Roman" panose="02020603050405020304" pitchFamily="18" charset="0"/>
              </a:rPr>
              <a:t>Sorun Başlangıçta Nasıl Tespit Edildi</a:t>
            </a:r>
          </a:p>
        </p:txBody>
      </p:sp>
    </p:spTree>
    <p:extLst>
      <p:ext uri="{BB962C8B-B14F-4D97-AF65-F5344CB8AC3E}">
        <p14:creationId xmlns:p14="http://schemas.microsoft.com/office/powerpoint/2010/main" val="35469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4380649" y="1735381"/>
            <a:ext cx="851935" cy="369332"/>
          </a:xfrm>
          <a:prstGeom prst="rect">
            <a:avLst/>
          </a:prstGeom>
          <a:noFill/>
        </p:spPr>
        <p:txBody>
          <a:bodyPr wrap="square" rtlCol="0">
            <a:spAutoFit/>
          </a:bodyPr>
          <a:lstStyle/>
          <a:p>
            <a:r>
              <a:rPr lang="tr-TR" dirty="0">
                <a:solidFill>
                  <a:schemeClr val="bg1"/>
                </a:solidFill>
              </a:rPr>
              <a:t>%50,5</a:t>
            </a:r>
          </a:p>
        </p:txBody>
      </p:sp>
      <p:sp>
        <p:nvSpPr>
          <p:cNvPr id="5" name="4 Metin kutusu"/>
          <p:cNvSpPr txBox="1"/>
          <p:nvPr/>
        </p:nvSpPr>
        <p:spPr>
          <a:xfrm>
            <a:off x="1346200" y="897467"/>
            <a:ext cx="9372600" cy="400110"/>
          </a:xfrm>
          <a:prstGeom prst="rect">
            <a:avLst/>
          </a:prstGeom>
          <a:noFill/>
        </p:spPr>
        <p:txBody>
          <a:bodyPr wrap="square" rtlCol="0">
            <a:spAutoFit/>
          </a:bodyPr>
          <a:lstStyle/>
          <a:p>
            <a:r>
              <a:rPr lang="tr-TR" sz="2000" b="1" dirty="0"/>
              <a:t>Literatür İncelemesi Yaparken Kullandığımız Programlar ;</a:t>
            </a:r>
          </a:p>
        </p:txBody>
      </p:sp>
      <p:pic>
        <p:nvPicPr>
          <p:cNvPr id="1026" name="Picture 2" descr="d:\masa\kkkkk.PNG"/>
          <p:cNvPicPr>
            <a:picLocks noChangeAspect="1" noChangeArrowheads="1"/>
          </p:cNvPicPr>
          <p:nvPr/>
        </p:nvPicPr>
        <p:blipFill>
          <a:blip r:embed="rId2"/>
          <a:srcRect/>
          <a:stretch>
            <a:fillRect/>
          </a:stretch>
        </p:blipFill>
        <p:spPr bwMode="auto">
          <a:xfrm>
            <a:off x="1355067" y="1985525"/>
            <a:ext cx="9526588" cy="1171575"/>
          </a:xfrm>
          <a:prstGeom prst="rect">
            <a:avLst/>
          </a:prstGeom>
          <a:noFill/>
          <a:ln w="25400">
            <a:solidFill>
              <a:schemeClr val="tx1"/>
            </a:solidFill>
          </a:ln>
        </p:spPr>
      </p:pic>
      <p:sp>
        <p:nvSpPr>
          <p:cNvPr id="6" name="5 Çerçeve"/>
          <p:cNvSpPr/>
          <p:nvPr/>
        </p:nvSpPr>
        <p:spPr>
          <a:xfrm>
            <a:off x="2878667" y="2159000"/>
            <a:ext cx="2328333" cy="931334"/>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Metin kutusu"/>
          <p:cNvSpPr txBox="1"/>
          <p:nvPr/>
        </p:nvSpPr>
        <p:spPr>
          <a:xfrm>
            <a:off x="1363133" y="4275666"/>
            <a:ext cx="9677400" cy="646331"/>
          </a:xfrm>
          <a:prstGeom prst="rect">
            <a:avLst/>
          </a:prstGeom>
          <a:noFill/>
        </p:spPr>
        <p:txBody>
          <a:bodyPr wrap="square" rtlCol="0">
            <a:spAutoFit/>
          </a:bodyPr>
          <a:lstStyle/>
          <a:p>
            <a:r>
              <a:rPr lang="tr-TR" dirty="0"/>
              <a:t>Herhangi bir konuyla ilgili literatür taraması yaparken tüm sağlık çalışanlarının kullanabilmesi için kısa yolları oluşturuldu.</a:t>
            </a:r>
          </a:p>
        </p:txBody>
      </p:sp>
      <p:sp>
        <p:nvSpPr>
          <p:cNvPr id="8" name="7 Aşağı Ok"/>
          <p:cNvSpPr/>
          <p:nvPr/>
        </p:nvSpPr>
        <p:spPr>
          <a:xfrm>
            <a:off x="3962400" y="3310467"/>
            <a:ext cx="321733" cy="855133"/>
          </a:xfrm>
          <a:prstGeom prst="down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8305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pic>
        <p:nvPicPr>
          <p:cNvPr id="1026" name="Picture 2" descr="NEJM&amp;amp;#39;de yayınladığı iddia edilen Türkiye&amp;amp;#39;nin koronavirüs raporu - Tey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2" y="3758472"/>
            <a:ext cx="5077133" cy="2845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ume 67 | European Journal of Clinical Nutr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115" y="575484"/>
            <a:ext cx="2276580" cy="302785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525361" y="2289379"/>
            <a:ext cx="5959188" cy="2031325"/>
          </a:xfrm>
          <a:prstGeom prst="rect">
            <a:avLst/>
          </a:prstGeom>
          <a:noFill/>
        </p:spPr>
        <p:txBody>
          <a:bodyPr wrap="square" rtlCol="0">
            <a:spAutoFit/>
          </a:bodyPr>
          <a:lstStyle/>
          <a:p>
            <a:pPr marL="171450" indent="-171450" algn="just">
              <a:lnSpc>
                <a:spcPct val="150000"/>
              </a:lnSpc>
              <a:buClr>
                <a:schemeClr val="accent2"/>
              </a:buClr>
              <a:buFont typeface="Courier New" pitchFamily="49" charset="0"/>
              <a:buChar char="o"/>
            </a:pPr>
            <a:r>
              <a:rPr lang="tr-TR" sz="1400" dirty="0" err="1"/>
              <a:t>Fleming</a:t>
            </a:r>
            <a:r>
              <a:rPr lang="tr-TR" sz="1400" dirty="0"/>
              <a:t> ve arkadaşlarının Mart 2021 yılında </a:t>
            </a:r>
            <a:r>
              <a:rPr lang="tr-TR" sz="1400" dirty="0" err="1"/>
              <a:t>Diabetic</a:t>
            </a:r>
            <a:r>
              <a:rPr lang="tr-TR" sz="1400" dirty="0"/>
              <a:t> </a:t>
            </a:r>
            <a:r>
              <a:rPr lang="tr-TR" sz="1400" dirty="0" err="1"/>
              <a:t>Medicine</a:t>
            </a:r>
            <a:r>
              <a:rPr lang="tr-TR" sz="1400" dirty="0"/>
              <a:t> dergisinde yayınladıkları bir </a:t>
            </a:r>
            <a:r>
              <a:rPr lang="tr-TR" sz="1400" dirty="0" err="1"/>
              <a:t>Review</a:t>
            </a:r>
            <a:r>
              <a:rPr lang="tr-TR" sz="1400" dirty="0"/>
              <a:t> makalesinde diyabetik hastalarda Covid 19 enfeksiyonunun seyrinin daha </a:t>
            </a:r>
            <a:r>
              <a:rPr lang="tr-TR" sz="1400" dirty="0" err="1"/>
              <a:t>mortal</a:t>
            </a:r>
            <a:r>
              <a:rPr lang="tr-TR" sz="1400" dirty="0"/>
              <a:t> olduğu ortaya konmuştur. </a:t>
            </a:r>
          </a:p>
          <a:p>
            <a:pPr marL="171450" indent="-171450" algn="just">
              <a:lnSpc>
                <a:spcPct val="150000"/>
              </a:lnSpc>
              <a:buClr>
                <a:schemeClr val="accent2"/>
              </a:buClr>
              <a:buFont typeface="Courier New" pitchFamily="49" charset="0"/>
              <a:buChar char="o"/>
            </a:pPr>
            <a:r>
              <a:rPr lang="tr-TR" sz="1400" dirty="0" err="1"/>
              <a:t>Apicella</a:t>
            </a:r>
            <a:r>
              <a:rPr lang="tr-TR" sz="1400" dirty="0"/>
              <a:t> ve arkadaşlarının </a:t>
            </a:r>
            <a:r>
              <a:rPr lang="tr-TR" sz="1400" dirty="0" err="1"/>
              <a:t>Lancet</a:t>
            </a:r>
            <a:r>
              <a:rPr lang="tr-TR" sz="1400" dirty="0"/>
              <a:t> </a:t>
            </a:r>
            <a:r>
              <a:rPr lang="tr-TR" sz="1400" dirty="0" err="1"/>
              <a:t>Diabetes</a:t>
            </a:r>
            <a:r>
              <a:rPr lang="tr-TR" sz="1400" dirty="0"/>
              <a:t> </a:t>
            </a:r>
            <a:r>
              <a:rPr lang="tr-TR" sz="1400" dirty="0" err="1"/>
              <a:t>Endocrinology</a:t>
            </a:r>
            <a:r>
              <a:rPr lang="tr-TR" sz="1400" dirty="0"/>
              <a:t> dergisinde yaptıkları çalışmada </a:t>
            </a:r>
            <a:r>
              <a:rPr lang="tr-TR" sz="1400" dirty="0" err="1"/>
              <a:t>Çinde</a:t>
            </a:r>
            <a:r>
              <a:rPr lang="tr-TR" sz="1400" dirty="0"/>
              <a:t> Covid 19 tanısı alıp diyabet olanlarda klinik seyrin şiddetli olduğu gösterilmiştir.</a:t>
            </a:r>
          </a:p>
        </p:txBody>
      </p:sp>
      <p:sp>
        <p:nvSpPr>
          <p:cNvPr id="5" name="Metin kutusu 4"/>
          <p:cNvSpPr txBox="1"/>
          <p:nvPr/>
        </p:nvSpPr>
        <p:spPr>
          <a:xfrm>
            <a:off x="5572123" y="4921388"/>
            <a:ext cx="5943598" cy="923330"/>
          </a:xfrm>
          <a:prstGeom prst="rect">
            <a:avLst/>
          </a:prstGeom>
          <a:noFill/>
        </p:spPr>
        <p:txBody>
          <a:bodyPr wrap="square" rtlCol="0">
            <a:spAutoFit/>
          </a:bodyPr>
          <a:lstStyle/>
          <a:p>
            <a:pPr algn="just"/>
            <a:r>
              <a:rPr lang="tr-TR" dirty="0">
                <a:cs typeface="Times New Roman" panose="02020603050405020304" pitchFamily="18" charset="0"/>
              </a:rPr>
              <a:t>	Literatür taraması yaparak bu durumu araştırdık ve diyabet hastalarında Covid 19 hastalığının </a:t>
            </a:r>
            <a:r>
              <a:rPr lang="tr-TR" dirty="0" err="1">
                <a:cs typeface="Times New Roman" panose="02020603050405020304" pitchFamily="18" charset="0"/>
              </a:rPr>
              <a:t>mortaliteyi</a:t>
            </a:r>
            <a:r>
              <a:rPr lang="tr-TR" dirty="0">
                <a:cs typeface="Times New Roman" panose="02020603050405020304" pitchFamily="18" charset="0"/>
              </a:rPr>
              <a:t> yükselttiğini ve ağır seyrettiğini saptadık.</a:t>
            </a:r>
          </a:p>
        </p:txBody>
      </p:sp>
      <p:sp>
        <p:nvSpPr>
          <p:cNvPr id="7" name="Oval Belirtme Çizgisi 6"/>
          <p:cNvSpPr/>
          <p:nvPr/>
        </p:nvSpPr>
        <p:spPr>
          <a:xfrm rot="631334">
            <a:off x="7408720" y="330080"/>
            <a:ext cx="3491346" cy="1471180"/>
          </a:xfrm>
          <a:prstGeom prst="wedgeEllipseCallou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Yapılan araştırmalarda ;</a:t>
            </a:r>
          </a:p>
        </p:txBody>
      </p:sp>
    </p:spTree>
    <p:extLst>
      <p:ext uri="{BB962C8B-B14F-4D97-AF65-F5344CB8AC3E}">
        <p14:creationId xmlns:p14="http://schemas.microsoft.com/office/powerpoint/2010/main" val="3546953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11" name="Metin kutusu 10"/>
          <p:cNvSpPr txBox="1"/>
          <p:nvPr/>
        </p:nvSpPr>
        <p:spPr>
          <a:xfrm>
            <a:off x="1502367" y="602310"/>
            <a:ext cx="7766324" cy="369332"/>
          </a:xfrm>
          <a:prstGeom prst="rect">
            <a:avLst/>
          </a:prstGeom>
          <a:noFill/>
        </p:spPr>
        <p:txBody>
          <a:bodyPr wrap="square" rtlCol="0">
            <a:spAutoFit/>
          </a:bodyPr>
          <a:lstStyle/>
          <a:p>
            <a:r>
              <a:rPr lang="tr-TR" dirty="0"/>
              <a:t>C GRUP hastaneler olarak 01.04.2020-31.03.2021 tarihleri referans alındığında  ;</a:t>
            </a:r>
          </a:p>
        </p:txBody>
      </p:sp>
      <p:graphicFrame>
        <p:nvGraphicFramePr>
          <p:cNvPr id="12" name="Tablo 11"/>
          <p:cNvGraphicFramePr>
            <a:graphicFrameLocks noGrp="1"/>
          </p:cNvGraphicFramePr>
          <p:nvPr>
            <p:extLst>
              <p:ext uri="{D42A27DB-BD31-4B8C-83A1-F6EECF244321}">
                <p14:modId xmlns:p14="http://schemas.microsoft.com/office/powerpoint/2010/main" val="2635524742"/>
              </p:ext>
            </p:extLst>
          </p:nvPr>
        </p:nvGraphicFramePr>
        <p:xfrm>
          <a:off x="1113410" y="1272500"/>
          <a:ext cx="6825245" cy="5072111"/>
        </p:xfrm>
        <a:graphic>
          <a:graphicData uri="http://schemas.openxmlformats.org/drawingml/2006/table">
            <a:tbl>
              <a:tblPr firstRow="1" bandRow="1">
                <a:tableStyleId>{5C22544A-7EE6-4342-B048-85BDC9FD1C3A}</a:tableStyleId>
              </a:tblPr>
              <a:tblGrid>
                <a:gridCol w="2590167">
                  <a:extLst>
                    <a:ext uri="{9D8B030D-6E8A-4147-A177-3AD203B41FA5}">
                      <a16:colId xmlns:a16="http://schemas.microsoft.com/office/drawing/2014/main" val="20000"/>
                    </a:ext>
                  </a:extLst>
                </a:gridCol>
                <a:gridCol w="2117539">
                  <a:extLst>
                    <a:ext uri="{9D8B030D-6E8A-4147-A177-3AD203B41FA5}">
                      <a16:colId xmlns:a16="http://schemas.microsoft.com/office/drawing/2014/main" val="20001"/>
                    </a:ext>
                  </a:extLst>
                </a:gridCol>
                <a:gridCol w="2117539">
                  <a:extLst>
                    <a:ext uri="{9D8B030D-6E8A-4147-A177-3AD203B41FA5}">
                      <a16:colId xmlns:a16="http://schemas.microsoft.com/office/drawing/2014/main" val="20002"/>
                    </a:ext>
                  </a:extLst>
                </a:gridCol>
              </a:tblGrid>
              <a:tr h="972295">
                <a:tc>
                  <a:txBody>
                    <a:bodyPr/>
                    <a:lstStyle/>
                    <a:p>
                      <a:r>
                        <a:rPr lang="tr-TR" dirty="0"/>
                        <a:t>PARAMETRELER</a:t>
                      </a:r>
                    </a:p>
                  </a:txBody>
                  <a:tcPr/>
                </a:tc>
                <a:tc>
                  <a:txBody>
                    <a:bodyPr/>
                    <a:lstStyle/>
                    <a:p>
                      <a:pPr algn="ctr"/>
                      <a:r>
                        <a:rPr lang="tr-TR" dirty="0"/>
                        <a:t>C GRUP</a:t>
                      </a:r>
                      <a:r>
                        <a:rPr lang="tr-TR" baseline="0" dirty="0"/>
                        <a:t> DEVLET HASTANESİ</a:t>
                      </a:r>
                      <a:endParaRPr lang="tr-TR" dirty="0"/>
                    </a:p>
                  </a:txBody>
                  <a:tcPr/>
                </a:tc>
                <a:tc>
                  <a:txBody>
                    <a:bodyPr/>
                    <a:lstStyle/>
                    <a:p>
                      <a:pPr algn="ctr"/>
                      <a:r>
                        <a:rPr lang="tr-TR" dirty="0"/>
                        <a:t>AYANCIK</a:t>
                      </a:r>
                    </a:p>
                    <a:p>
                      <a:pPr algn="ctr"/>
                      <a:r>
                        <a:rPr lang="tr-TR" dirty="0"/>
                        <a:t>DEVLET</a:t>
                      </a:r>
                    </a:p>
                    <a:p>
                      <a:pPr algn="ctr"/>
                      <a:r>
                        <a:rPr lang="tr-TR" dirty="0"/>
                        <a:t>HASTANESİ</a:t>
                      </a:r>
                    </a:p>
                  </a:txBody>
                  <a:tcPr/>
                </a:tc>
                <a:extLst>
                  <a:ext uri="{0D108BD9-81ED-4DB2-BD59-A6C34878D82A}">
                    <a16:rowId xmlns:a16="http://schemas.microsoft.com/office/drawing/2014/main" val="10000"/>
                  </a:ext>
                </a:extLst>
              </a:tr>
              <a:tr h="388918">
                <a:tc>
                  <a:txBody>
                    <a:bodyPr/>
                    <a:lstStyle/>
                    <a:p>
                      <a:r>
                        <a:rPr lang="tr-TR" dirty="0"/>
                        <a:t>COVİD-19 tanılı</a:t>
                      </a:r>
                    </a:p>
                  </a:txBody>
                  <a:tcPr/>
                </a:tc>
                <a:tc>
                  <a:txBody>
                    <a:bodyPr/>
                    <a:lstStyle/>
                    <a:p>
                      <a:pPr algn="ctr"/>
                      <a:r>
                        <a:rPr lang="tr-TR" dirty="0"/>
                        <a:t>906</a:t>
                      </a:r>
                    </a:p>
                  </a:txBody>
                  <a:tcPr/>
                </a:tc>
                <a:tc>
                  <a:txBody>
                    <a:bodyPr/>
                    <a:lstStyle/>
                    <a:p>
                      <a:pPr algn="ctr"/>
                      <a:r>
                        <a:rPr lang="tr-TR" dirty="0"/>
                        <a:t>753</a:t>
                      </a:r>
                    </a:p>
                  </a:txBody>
                  <a:tcPr/>
                </a:tc>
                <a:extLst>
                  <a:ext uri="{0D108BD9-81ED-4DB2-BD59-A6C34878D82A}">
                    <a16:rowId xmlns:a16="http://schemas.microsoft.com/office/drawing/2014/main" val="10001"/>
                  </a:ext>
                </a:extLst>
              </a:tr>
              <a:tr h="388918">
                <a:tc>
                  <a:txBody>
                    <a:bodyPr/>
                    <a:lstStyle/>
                    <a:p>
                      <a:r>
                        <a:rPr lang="tr-TR" dirty="0"/>
                        <a:t>COVİD-19 ve DM</a:t>
                      </a:r>
                      <a:r>
                        <a:rPr lang="tr-TR" baseline="0" dirty="0"/>
                        <a:t> tanılı</a:t>
                      </a:r>
                      <a:endParaRPr lang="tr-TR" dirty="0"/>
                    </a:p>
                  </a:txBody>
                  <a:tcPr/>
                </a:tc>
                <a:tc>
                  <a:txBody>
                    <a:bodyPr/>
                    <a:lstStyle/>
                    <a:p>
                      <a:pPr algn="ctr"/>
                      <a:r>
                        <a:rPr lang="tr-TR" dirty="0"/>
                        <a:t>598</a:t>
                      </a:r>
                    </a:p>
                  </a:txBody>
                  <a:tcPr/>
                </a:tc>
                <a:tc>
                  <a:txBody>
                    <a:bodyPr/>
                    <a:lstStyle/>
                    <a:p>
                      <a:pPr algn="ctr"/>
                      <a:r>
                        <a:rPr lang="tr-TR" dirty="0"/>
                        <a:t>337</a:t>
                      </a:r>
                    </a:p>
                  </a:txBody>
                  <a:tcPr/>
                </a:tc>
                <a:extLst>
                  <a:ext uri="{0D108BD9-81ED-4DB2-BD59-A6C34878D82A}">
                    <a16:rowId xmlns:a16="http://schemas.microsoft.com/office/drawing/2014/main" val="10002"/>
                  </a:ext>
                </a:extLst>
              </a:tr>
              <a:tr h="392815">
                <a:tc>
                  <a:txBody>
                    <a:bodyPr/>
                    <a:lstStyle/>
                    <a:p>
                      <a:r>
                        <a:rPr lang="tr-TR" dirty="0"/>
                        <a:t>HbA1c</a:t>
                      </a:r>
                      <a:r>
                        <a:rPr lang="tr-TR" baseline="0" dirty="0"/>
                        <a:t> &gt;7 olan hasta sayısı</a:t>
                      </a:r>
                      <a:endParaRPr lang="tr-TR" dirty="0"/>
                    </a:p>
                  </a:txBody>
                  <a:tcPr/>
                </a:tc>
                <a:tc>
                  <a:txBody>
                    <a:bodyPr/>
                    <a:lstStyle/>
                    <a:p>
                      <a:pPr algn="ctr"/>
                      <a:r>
                        <a:rPr lang="tr-TR" dirty="0"/>
                        <a:t>352</a:t>
                      </a:r>
                    </a:p>
                  </a:txBody>
                  <a:tcPr/>
                </a:tc>
                <a:tc>
                  <a:txBody>
                    <a:bodyPr/>
                    <a:lstStyle/>
                    <a:p>
                      <a:pPr algn="ctr"/>
                      <a:r>
                        <a:rPr lang="tr-TR" dirty="0"/>
                        <a:t>225</a:t>
                      </a:r>
                    </a:p>
                  </a:txBody>
                  <a:tcPr/>
                </a:tc>
                <a:extLst>
                  <a:ext uri="{0D108BD9-81ED-4DB2-BD59-A6C34878D82A}">
                    <a16:rowId xmlns:a16="http://schemas.microsoft.com/office/drawing/2014/main" val="10003"/>
                  </a:ext>
                </a:extLst>
              </a:tr>
              <a:tr h="392815">
                <a:tc>
                  <a:txBody>
                    <a:bodyPr/>
                    <a:lstStyle/>
                    <a:p>
                      <a:r>
                        <a:rPr lang="tr-TR" dirty="0"/>
                        <a:t>HbA1c</a:t>
                      </a:r>
                      <a:r>
                        <a:rPr lang="tr-TR" baseline="0" dirty="0"/>
                        <a:t> &lt;7 olan hasta sayısı</a:t>
                      </a:r>
                      <a:endParaRPr lang="tr-TR" dirty="0"/>
                    </a:p>
                  </a:txBody>
                  <a:tcPr/>
                </a:tc>
                <a:tc>
                  <a:txBody>
                    <a:bodyPr/>
                    <a:lstStyle/>
                    <a:p>
                      <a:pPr algn="ctr"/>
                      <a:r>
                        <a:rPr lang="tr-TR" dirty="0"/>
                        <a:t>246</a:t>
                      </a:r>
                    </a:p>
                  </a:txBody>
                  <a:tcPr/>
                </a:tc>
                <a:tc>
                  <a:txBody>
                    <a:bodyPr/>
                    <a:lstStyle/>
                    <a:p>
                      <a:pPr algn="ctr"/>
                      <a:r>
                        <a:rPr lang="tr-TR" dirty="0"/>
                        <a:t>112</a:t>
                      </a:r>
                    </a:p>
                  </a:txBody>
                  <a:tcPr/>
                </a:tc>
                <a:extLst>
                  <a:ext uri="{0D108BD9-81ED-4DB2-BD59-A6C34878D82A}">
                    <a16:rowId xmlns:a16="http://schemas.microsoft.com/office/drawing/2014/main" val="10004"/>
                  </a:ext>
                </a:extLst>
              </a:tr>
              <a:tr h="680607">
                <a:tc>
                  <a:txBody>
                    <a:bodyPr/>
                    <a:lstStyle/>
                    <a:p>
                      <a:r>
                        <a:rPr lang="tr-TR" dirty="0"/>
                        <a:t>HbA1c</a:t>
                      </a:r>
                      <a:r>
                        <a:rPr lang="tr-TR" baseline="0" dirty="0"/>
                        <a:t> &gt;7 olan hastalarda mortalite sayısı ve oranı</a:t>
                      </a:r>
                      <a:endParaRPr lang="tr-TR" dirty="0"/>
                    </a:p>
                  </a:txBody>
                  <a:tcPr/>
                </a:tc>
                <a:tc>
                  <a:txBody>
                    <a:bodyPr/>
                    <a:lstStyle/>
                    <a:p>
                      <a:pPr algn="ctr"/>
                      <a:r>
                        <a:rPr lang="tr-TR" dirty="0"/>
                        <a:t>46 (%13)</a:t>
                      </a:r>
                    </a:p>
                  </a:txBody>
                  <a:tcPr/>
                </a:tc>
                <a:tc>
                  <a:txBody>
                    <a:bodyPr/>
                    <a:lstStyle/>
                    <a:p>
                      <a:pPr algn="ctr"/>
                      <a:r>
                        <a:rPr lang="tr-TR" dirty="0"/>
                        <a:t>40 (%17.5)</a:t>
                      </a:r>
                    </a:p>
                  </a:txBody>
                  <a:tcPr/>
                </a:tc>
                <a:extLst>
                  <a:ext uri="{0D108BD9-81ED-4DB2-BD59-A6C34878D82A}">
                    <a16:rowId xmlns:a16="http://schemas.microsoft.com/office/drawing/2014/main" val="10005"/>
                  </a:ext>
                </a:extLst>
              </a:tr>
              <a:tr h="972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HbA1c</a:t>
                      </a:r>
                      <a:r>
                        <a:rPr lang="tr-TR" baseline="0" dirty="0"/>
                        <a:t> &lt;7 olan hastalarda mortalite sayısı ve oranı</a:t>
                      </a:r>
                      <a:endParaRPr lang="tr-TR" dirty="0"/>
                    </a:p>
                    <a:p>
                      <a:endParaRPr lang="tr-TR" dirty="0"/>
                    </a:p>
                  </a:txBody>
                  <a:tcPr/>
                </a:tc>
                <a:tc>
                  <a:txBody>
                    <a:bodyPr/>
                    <a:lstStyle/>
                    <a:p>
                      <a:pPr algn="ctr"/>
                      <a:r>
                        <a:rPr lang="tr-TR" dirty="0"/>
                        <a:t>14 (%6)</a:t>
                      </a:r>
                    </a:p>
                  </a:txBody>
                  <a:tcPr/>
                </a:tc>
                <a:tc>
                  <a:txBody>
                    <a:bodyPr/>
                    <a:lstStyle/>
                    <a:p>
                      <a:pPr algn="ctr"/>
                      <a:r>
                        <a:rPr lang="tr-TR" dirty="0"/>
                        <a:t>6 (%5)</a:t>
                      </a:r>
                    </a:p>
                  </a:txBody>
                  <a:tcPr/>
                </a:tc>
                <a:extLst>
                  <a:ext uri="{0D108BD9-81ED-4DB2-BD59-A6C34878D82A}">
                    <a16:rowId xmlns:a16="http://schemas.microsoft.com/office/drawing/2014/main" val="10006"/>
                  </a:ext>
                </a:extLst>
              </a:tr>
              <a:tr h="388918">
                <a:tc>
                  <a:txBody>
                    <a:bodyPr/>
                    <a:lstStyle/>
                    <a:p>
                      <a:r>
                        <a:rPr lang="tr-TR" dirty="0"/>
                        <a:t>Toplam mortalite</a:t>
                      </a:r>
                      <a:r>
                        <a:rPr lang="tr-TR" baseline="0" dirty="0"/>
                        <a:t> oranı</a:t>
                      </a:r>
                      <a:endParaRPr lang="tr-TR" dirty="0"/>
                    </a:p>
                  </a:txBody>
                  <a:tcPr/>
                </a:tc>
                <a:tc>
                  <a:txBody>
                    <a:bodyPr/>
                    <a:lstStyle/>
                    <a:p>
                      <a:pPr algn="ctr"/>
                      <a:r>
                        <a:rPr lang="tr-TR" dirty="0"/>
                        <a:t>%19</a:t>
                      </a:r>
                    </a:p>
                  </a:txBody>
                  <a:tcPr/>
                </a:tc>
                <a:tc>
                  <a:txBody>
                    <a:bodyPr/>
                    <a:lstStyle/>
                    <a:p>
                      <a:pPr algn="ctr"/>
                      <a:r>
                        <a:rPr lang="tr-TR" dirty="0"/>
                        <a:t>%22,5</a:t>
                      </a:r>
                    </a:p>
                  </a:txBody>
                  <a:tcPr/>
                </a:tc>
                <a:extLst>
                  <a:ext uri="{0D108BD9-81ED-4DB2-BD59-A6C34878D82A}">
                    <a16:rowId xmlns:a16="http://schemas.microsoft.com/office/drawing/2014/main" val="10007"/>
                  </a:ext>
                </a:extLst>
              </a:tr>
            </a:tbl>
          </a:graphicData>
        </a:graphic>
      </p:graphicFrame>
      <p:sp>
        <p:nvSpPr>
          <p:cNvPr id="13" name="Metin kutusu 12"/>
          <p:cNvSpPr txBox="1"/>
          <p:nvPr/>
        </p:nvSpPr>
        <p:spPr>
          <a:xfrm>
            <a:off x="8087592" y="1928733"/>
            <a:ext cx="3906981" cy="3508653"/>
          </a:xfrm>
          <a:prstGeom prst="rect">
            <a:avLst/>
          </a:prstGeom>
          <a:noFill/>
        </p:spPr>
        <p:txBody>
          <a:bodyPr wrap="square" rtlCol="0">
            <a:spAutoFit/>
          </a:bodyPr>
          <a:lstStyle/>
          <a:p>
            <a:pPr algn="just">
              <a:lnSpc>
                <a:spcPct val="150000"/>
              </a:lnSpc>
            </a:pPr>
            <a:r>
              <a:rPr lang="tr-TR" sz="1600" dirty="0"/>
              <a:t>	Elde ettiğimiz verilere bakıldığında C Grup Devlet Hastanesi’nin de bizim hastanemiz gibi bu sorunu yaşadığı görülmüştür. Araştırma ve literatür verilerimize dayanarak mortalite oranımızı hedeflediğimiz ülkemizde görülen mortalite oranına (Türkiye Diyabet Derneği’nin yaptığı son  çalışmada %13.6’dır) düşürmek için çalışmalara başlanmıştır.</a:t>
            </a:r>
          </a:p>
        </p:txBody>
      </p:sp>
    </p:spTree>
    <p:extLst>
      <p:ext uri="{BB962C8B-B14F-4D97-AF65-F5344CB8AC3E}">
        <p14:creationId xmlns:p14="http://schemas.microsoft.com/office/powerpoint/2010/main" val="120036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ydh\Desktop\ad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709"/>
            <a:ext cx="12192000" cy="645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2" name="Metin kutusu 1"/>
          <p:cNvSpPr txBox="1"/>
          <p:nvPr/>
        </p:nvSpPr>
        <p:spPr>
          <a:xfrm>
            <a:off x="1538473" y="792276"/>
            <a:ext cx="8530317" cy="523220"/>
          </a:xfrm>
          <a:prstGeom prst="rect">
            <a:avLst/>
          </a:prstGeom>
          <a:noFill/>
        </p:spPr>
        <p:txBody>
          <a:bodyPr wrap="square" rtlCol="0">
            <a:spAutoFit/>
          </a:bodyPr>
          <a:lstStyle/>
          <a:p>
            <a:r>
              <a:rPr lang="tr-TR" sz="2800" b="1" dirty="0">
                <a:solidFill>
                  <a:srgbClr val="FF0000"/>
                </a:solidFill>
                <a:cs typeface="Times New Roman" panose="02020603050405020304" pitchFamily="18" charset="0"/>
              </a:rPr>
              <a:t>HANGİ VERİLER KULLANILDI?</a:t>
            </a:r>
            <a:endParaRPr lang="tr-TR" sz="2800" dirty="0"/>
          </a:p>
        </p:txBody>
      </p:sp>
      <p:sp>
        <p:nvSpPr>
          <p:cNvPr id="5" name="Metin kutusu 4"/>
          <p:cNvSpPr txBox="1"/>
          <p:nvPr/>
        </p:nvSpPr>
        <p:spPr>
          <a:xfrm>
            <a:off x="1402772" y="1627970"/>
            <a:ext cx="9788237" cy="3831818"/>
          </a:xfrm>
          <a:prstGeom prst="rect">
            <a:avLst/>
          </a:prstGeom>
          <a:noFill/>
        </p:spPr>
        <p:txBody>
          <a:bodyPr wrap="square" rtlCol="0">
            <a:spAutoFit/>
          </a:bodyPr>
          <a:lstStyle/>
          <a:p>
            <a:pPr marL="285750" indent="-285750" algn="just">
              <a:lnSpc>
                <a:spcPct val="150000"/>
              </a:lnSpc>
              <a:buClr>
                <a:srgbClr val="C00000"/>
              </a:buClr>
              <a:buFont typeface="Courier New" pitchFamily="49" charset="0"/>
              <a:buChar char="o"/>
            </a:pPr>
            <a:r>
              <a:rPr lang="tr-TR" dirty="0">
                <a:ea typeface="Calibri" panose="020F0502020204030204" pitchFamily="34" charset="0"/>
                <a:cs typeface="Times New Roman" panose="02020603050405020304" pitchFamily="18" charset="0"/>
              </a:rPr>
              <a:t>1 Nisan 2020 ile 31 Mart 2021 tarihleri arasında Sinop Ayancık Devlet Hastanesi’nde İzole servisinde yatan hastalar incelendi.</a:t>
            </a:r>
          </a:p>
          <a:p>
            <a:pPr marL="285750" indent="-285750" algn="just">
              <a:lnSpc>
                <a:spcPct val="150000"/>
              </a:lnSpc>
              <a:buClr>
                <a:srgbClr val="C00000"/>
              </a:buClr>
              <a:buFont typeface="Courier New" pitchFamily="49" charset="0"/>
              <a:buChar char="o"/>
            </a:pPr>
            <a:r>
              <a:rPr lang="tr-TR" dirty="0">
                <a:ea typeface="Calibri" panose="020F0502020204030204" pitchFamily="34" charset="0"/>
                <a:cs typeface="Times New Roman" panose="02020603050405020304" pitchFamily="18" charset="0"/>
              </a:rPr>
              <a:t>DM tanısı olup medikal tedavi alan Covid tanılı hastalar sistemden çekildi.</a:t>
            </a:r>
          </a:p>
          <a:p>
            <a:pPr marL="285750" indent="-285750" algn="just">
              <a:lnSpc>
                <a:spcPct val="150000"/>
              </a:lnSpc>
              <a:buClr>
                <a:srgbClr val="C00000"/>
              </a:buClr>
              <a:buFont typeface="Courier New" pitchFamily="49" charset="0"/>
              <a:buChar char="o"/>
            </a:pPr>
            <a:r>
              <a:rPr lang="tr-TR" dirty="0">
                <a:ea typeface="Calibri" panose="020F0502020204030204" pitchFamily="34" charset="0"/>
                <a:cs typeface="Times New Roman" panose="02020603050405020304" pitchFamily="18" charset="0"/>
              </a:rPr>
              <a:t>Tüm hastaların yatış anındaki açlık HbA1c düzeyleri sistemde kayıtlıydı.</a:t>
            </a:r>
          </a:p>
          <a:p>
            <a:pPr marL="285750" indent="-285750" algn="just">
              <a:lnSpc>
                <a:spcPct val="150000"/>
              </a:lnSpc>
              <a:buClr>
                <a:srgbClr val="C00000"/>
              </a:buClr>
              <a:buFont typeface="Courier New" pitchFamily="49" charset="0"/>
              <a:buChar char="o"/>
            </a:pPr>
            <a:r>
              <a:rPr lang="tr-TR" dirty="0">
                <a:ea typeface="Calibri" panose="020F0502020204030204" pitchFamily="34" charset="0"/>
                <a:cs typeface="Times New Roman" panose="02020603050405020304" pitchFamily="18" charset="0"/>
              </a:rPr>
              <a:t>Hastaları iki gruba ayırdık ; </a:t>
            </a:r>
          </a:p>
          <a:p>
            <a:pPr marL="742950" lvl="1" indent="-285750" algn="just">
              <a:lnSpc>
                <a:spcPct val="150000"/>
              </a:lnSpc>
              <a:buFont typeface="Arial" pitchFamily="34" charset="0"/>
              <a:buChar char="•"/>
            </a:pPr>
            <a:r>
              <a:rPr lang="tr-TR" dirty="0">
                <a:ea typeface="Calibri" panose="020F0502020204030204" pitchFamily="34" charset="0"/>
                <a:cs typeface="Times New Roman" panose="02020603050405020304" pitchFamily="18" charset="0"/>
              </a:rPr>
              <a:t>Glisemik kontrolü kötü olan hastalar( HbA1c düzeyi &gt;7) </a:t>
            </a:r>
          </a:p>
          <a:p>
            <a:pPr marL="742950" lvl="1" indent="-285750" algn="just">
              <a:lnSpc>
                <a:spcPct val="150000"/>
              </a:lnSpc>
              <a:buFont typeface="Arial" pitchFamily="34" charset="0"/>
              <a:buChar char="•"/>
            </a:pPr>
            <a:r>
              <a:rPr lang="tr-TR" dirty="0">
                <a:ea typeface="Calibri" panose="020F0502020204030204" pitchFamily="34" charset="0"/>
                <a:cs typeface="Times New Roman" panose="02020603050405020304" pitchFamily="18" charset="0"/>
              </a:rPr>
              <a:t>Glisemik kontrolü iyi olan hastalar (HbA1C &lt;7) </a:t>
            </a:r>
          </a:p>
          <a:p>
            <a:pPr marL="285750" indent="-285750" algn="just">
              <a:lnSpc>
                <a:spcPct val="150000"/>
              </a:lnSpc>
              <a:buClr>
                <a:srgbClr val="C00000"/>
              </a:buClr>
              <a:buFont typeface="Courier New" pitchFamily="49" charset="0"/>
              <a:buChar char="o"/>
            </a:pPr>
            <a:r>
              <a:rPr lang="tr-TR" dirty="0">
                <a:ea typeface="Calibri" panose="020F0502020204030204" pitchFamily="34" charset="0"/>
                <a:cs typeface="Times New Roman" panose="02020603050405020304" pitchFamily="18" charset="0"/>
              </a:rPr>
              <a:t>1 Nisan 2021 ile 28 Şubat 2022 tarihleri arasında Sinop Ayancık Devlet Hastanesi’nde İzole servisinde yatan hastalar incelenerek çalışmamızın sonuçları görüldü.</a:t>
            </a:r>
          </a:p>
        </p:txBody>
      </p:sp>
    </p:spTree>
    <p:extLst>
      <p:ext uri="{BB962C8B-B14F-4D97-AF65-F5344CB8AC3E}">
        <p14:creationId xmlns:p14="http://schemas.microsoft.com/office/powerpoint/2010/main" val="420961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2" name="Metin kutusu 1"/>
          <p:cNvSpPr txBox="1"/>
          <p:nvPr/>
        </p:nvSpPr>
        <p:spPr>
          <a:xfrm>
            <a:off x="1538473" y="792276"/>
            <a:ext cx="8530317" cy="523220"/>
          </a:xfrm>
          <a:prstGeom prst="rect">
            <a:avLst/>
          </a:prstGeom>
          <a:noFill/>
        </p:spPr>
        <p:txBody>
          <a:bodyPr wrap="square" rtlCol="0">
            <a:spAutoFit/>
          </a:bodyPr>
          <a:lstStyle/>
          <a:p>
            <a:r>
              <a:rPr lang="tr-TR" sz="2800" b="1" dirty="0">
                <a:solidFill>
                  <a:srgbClr val="FF0000"/>
                </a:solidFill>
                <a:cs typeface="Times New Roman" panose="02020603050405020304" pitchFamily="18" charset="0"/>
              </a:rPr>
              <a:t>HANGİ VERİLER KULLANILDI?</a:t>
            </a:r>
            <a:endParaRPr lang="tr-TR" sz="2800" dirty="0"/>
          </a:p>
        </p:txBody>
      </p:sp>
      <p:pic>
        <p:nvPicPr>
          <p:cNvPr id="1026" name="Picture 2" descr="C:\Users\Aydh\Desktop\istatistik ekran görüntüs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678" y="1600420"/>
            <a:ext cx="11107738" cy="3914775"/>
          </a:xfrm>
          <a:prstGeom prst="rect">
            <a:avLst/>
          </a:prstGeom>
          <a:noFill/>
          <a:ln w="25400" cmpd="sng">
            <a:solidFill>
              <a:schemeClr val="tx1"/>
            </a:solidFill>
          </a:ln>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004462" y="5639893"/>
            <a:ext cx="4370610" cy="369332"/>
          </a:xfrm>
          <a:prstGeom prst="rect">
            <a:avLst/>
          </a:prstGeom>
          <a:noFill/>
        </p:spPr>
        <p:txBody>
          <a:bodyPr wrap="square" rtlCol="0">
            <a:spAutoFit/>
          </a:bodyPr>
          <a:lstStyle/>
          <a:p>
            <a:r>
              <a:rPr lang="tr-TR" dirty="0"/>
              <a:t>Verilerimizi görebildiğimiz istatistik ekranımız</a:t>
            </a:r>
          </a:p>
        </p:txBody>
      </p:sp>
    </p:spTree>
    <p:extLst>
      <p:ext uri="{BB962C8B-B14F-4D97-AF65-F5344CB8AC3E}">
        <p14:creationId xmlns:p14="http://schemas.microsoft.com/office/powerpoint/2010/main" val="183770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graphicFrame>
        <p:nvGraphicFramePr>
          <p:cNvPr id="6" name="Tablo 5"/>
          <p:cNvGraphicFramePr>
            <a:graphicFrameLocks noGrp="1"/>
          </p:cNvGraphicFramePr>
          <p:nvPr>
            <p:extLst>
              <p:ext uri="{D42A27DB-BD31-4B8C-83A1-F6EECF244321}">
                <p14:modId xmlns:p14="http://schemas.microsoft.com/office/powerpoint/2010/main" val="564924882"/>
              </p:ext>
            </p:extLst>
          </p:nvPr>
        </p:nvGraphicFramePr>
        <p:xfrm>
          <a:off x="963233" y="1143259"/>
          <a:ext cx="4316600" cy="4754880"/>
        </p:xfrm>
        <a:graphic>
          <a:graphicData uri="http://schemas.openxmlformats.org/drawingml/2006/table">
            <a:tbl>
              <a:tblPr firstRow="1" bandRow="1">
                <a:tableStyleId>{22838BEF-8BB2-4498-84A7-C5851F593DF1}</a:tableStyleId>
              </a:tblPr>
              <a:tblGrid>
                <a:gridCol w="1079150">
                  <a:extLst>
                    <a:ext uri="{9D8B030D-6E8A-4147-A177-3AD203B41FA5}">
                      <a16:colId xmlns:a16="http://schemas.microsoft.com/office/drawing/2014/main" val="20000"/>
                    </a:ext>
                  </a:extLst>
                </a:gridCol>
                <a:gridCol w="1079150">
                  <a:extLst>
                    <a:ext uri="{9D8B030D-6E8A-4147-A177-3AD203B41FA5}">
                      <a16:colId xmlns:a16="http://schemas.microsoft.com/office/drawing/2014/main" val="20001"/>
                    </a:ext>
                  </a:extLst>
                </a:gridCol>
                <a:gridCol w="1079150">
                  <a:extLst>
                    <a:ext uri="{9D8B030D-6E8A-4147-A177-3AD203B41FA5}">
                      <a16:colId xmlns:a16="http://schemas.microsoft.com/office/drawing/2014/main" val="20002"/>
                    </a:ext>
                  </a:extLst>
                </a:gridCol>
                <a:gridCol w="1079150">
                  <a:extLst>
                    <a:ext uri="{9D8B030D-6E8A-4147-A177-3AD203B41FA5}">
                      <a16:colId xmlns:a16="http://schemas.microsoft.com/office/drawing/2014/main" val="20003"/>
                    </a:ext>
                  </a:extLst>
                </a:gridCol>
              </a:tblGrid>
              <a:tr h="356222">
                <a:tc>
                  <a:txBody>
                    <a:bodyPr/>
                    <a:lstStyle/>
                    <a:p>
                      <a:pPr algn="ctr"/>
                      <a:r>
                        <a:rPr lang="tr-TR" dirty="0"/>
                        <a:t>TANILAR – 2020-2021 Yılı</a:t>
                      </a:r>
                    </a:p>
                  </a:txBody>
                  <a:tcPr/>
                </a:tc>
                <a:tc>
                  <a:txBody>
                    <a:bodyPr/>
                    <a:lstStyle/>
                    <a:p>
                      <a:pPr algn="ctr"/>
                      <a:r>
                        <a:rPr lang="tr-TR" dirty="0"/>
                        <a:t>HASTA</a:t>
                      </a:r>
                      <a:r>
                        <a:rPr lang="tr-TR" baseline="0" dirty="0"/>
                        <a:t> </a:t>
                      </a:r>
                      <a:r>
                        <a:rPr lang="tr-TR" dirty="0"/>
                        <a:t>SAYILARI</a:t>
                      </a:r>
                    </a:p>
                  </a:txBody>
                  <a:tcPr/>
                </a:tc>
                <a:tc>
                  <a:txBody>
                    <a:bodyPr/>
                    <a:lstStyle/>
                    <a:p>
                      <a:pPr algn="ctr"/>
                      <a:r>
                        <a:rPr lang="tr-TR" dirty="0"/>
                        <a:t>ÖLÜM SAYILARI</a:t>
                      </a:r>
                    </a:p>
                  </a:txBody>
                  <a:tcPr/>
                </a:tc>
                <a:tc>
                  <a:txBody>
                    <a:bodyPr/>
                    <a:lstStyle/>
                    <a:p>
                      <a:pPr algn="ctr"/>
                      <a:r>
                        <a:rPr lang="tr-TR" sz="1400" dirty="0"/>
                        <a:t>HASTANEDE</a:t>
                      </a:r>
                      <a:r>
                        <a:rPr lang="tr-TR" sz="1400" baseline="0" dirty="0"/>
                        <a:t> YATIŞ SÜRELERİ</a:t>
                      </a:r>
                    </a:p>
                    <a:p>
                      <a:pPr algn="ctr"/>
                      <a:r>
                        <a:rPr lang="tr-TR" sz="1200" baseline="0" dirty="0"/>
                        <a:t>(ORTALAMA)</a:t>
                      </a:r>
                      <a:endParaRPr lang="tr-TR" sz="1200" dirty="0"/>
                    </a:p>
                  </a:txBody>
                  <a:tcPr/>
                </a:tc>
                <a:extLst>
                  <a:ext uri="{0D108BD9-81ED-4DB2-BD59-A6C34878D82A}">
                    <a16:rowId xmlns:a16="http://schemas.microsoft.com/office/drawing/2014/main" val="10000"/>
                  </a:ext>
                </a:extLst>
              </a:tr>
              <a:tr h="356222">
                <a:tc>
                  <a:txBody>
                    <a:bodyPr/>
                    <a:lstStyle/>
                    <a:p>
                      <a:pPr algn="ctr"/>
                      <a:r>
                        <a:rPr lang="tr-TR" dirty="0"/>
                        <a:t>Covid-19</a:t>
                      </a:r>
                      <a:r>
                        <a:rPr lang="tr-TR" baseline="0" dirty="0"/>
                        <a:t> + DM</a:t>
                      </a:r>
                      <a:endParaRPr lang="tr-TR" dirty="0"/>
                    </a:p>
                  </a:txBody>
                  <a:tcPr/>
                </a:tc>
                <a:tc>
                  <a:txBody>
                    <a:bodyPr/>
                    <a:lstStyle/>
                    <a:p>
                      <a:pPr algn="ctr"/>
                      <a:r>
                        <a:rPr lang="tr-TR" dirty="0"/>
                        <a:t>337</a:t>
                      </a:r>
                    </a:p>
                  </a:txBody>
                  <a:tcPr/>
                </a:tc>
                <a:tc>
                  <a:txBody>
                    <a:bodyPr/>
                    <a:lstStyle/>
                    <a:p>
                      <a:pPr algn="ctr"/>
                      <a:r>
                        <a:rPr lang="tr-TR" dirty="0"/>
                        <a:t>46</a:t>
                      </a:r>
                    </a:p>
                  </a:txBody>
                  <a:tcPr/>
                </a:tc>
                <a:tc>
                  <a:txBody>
                    <a:bodyPr/>
                    <a:lstStyle/>
                    <a:p>
                      <a:pPr algn="ctr"/>
                      <a:r>
                        <a:rPr lang="tr-TR" dirty="0"/>
                        <a:t>28 gün</a:t>
                      </a:r>
                    </a:p>
                  </a:txBody>
                  <a:tcPr/>
                </a:tc>
                <a:extLst>
                  <a:ext uri="{0D108BD9-81ED-4DB2-BD59-A6C34878D82A}">
                    <a16:rowId xmlns:a16="http://schemas.microsoft.com/office/drawing/2014/main" val="10001"/>
                  </a:ext>
                </a:extLst>
              </a:tr>
              <a:tr h="356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Covid-19</a:t>
                      </a:r>
                      <a:r>
                        <a:rPr lang="tr-TR" baseline="0" dirty="0"/>
                        <a:t> + HT</a:t>
                      </a:r>
                      <a:endParaRPr lang="tr-TR" dirty="0"/>
                    </a:p>
                  </a:txBody>
                  <a:tcPr/>
                </a:tc>
                <a:tc>
                  <a:txBody>
                    <a:bodyPr/>
                    <a:lstStyle/>
                    <a:p>
                      <a:pPr algn="ctr"/>
                      <a:r>
                        <a:rPr lang="tr-TR" dirty="0"/>
                        <a:t>129</a:t>
                      </a:r>
                    </a:p>
                  </a:txBody>
                  <a:tcPr/>
                </a:tc>
                <a:tc>
                  <a:txBody>
                    <a:bodyPr/>
                    <a:lstStyle/>
                    <a:p>
                      <a:pPr algn="ctr"/>
                      <a:r>
                        <a:rPr lang="tr-TR"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a:t>14 gün</a:t>
                      </a:r>
                    </a:p>
                    <a:p>
                      <a:pPr algn="ctr"/>
                      <a:endParaRPr lang="tr-TR" dirty="0"/>
                    </a:p>
                  </a:txBody>
                  <a:tcPr/>
                </a:tc>
                <a:extLst>
                  <a:ext uri="{0D108BD9-81ED-4DB2-BD59-A6C34878D82A}">
                    <a16:rowId xmlns:a16="http://schemas.microsoft.com/office/drawing/2014/main" val="10002"/>
                  </a:ext>
                </a:extLst>
              </a:tr>
              <a:tr h="356222">
                <a:tc>
                  <a:txBody>
                    <a:bodyPr/>
                    <a:lstStyle/>
                    <a:p>
                      <a:pPr algn="ctr"/>
                      <a:r>
                        <a:rPr lang="tr-TR" dirty="0"/>
                        <a:t>Covid-19</a:t>
                      </a:r>
                      <a:r>
                        <a:rPr lang="tr-TR" baseline="0" dirty="0"/>
                        <a:t> + KKY</a:t>
                      </a:r>
                    </a:p>
                  </a:txBody>
                  <a:tcPr/>
                </a:tc>
                <a:tc>
                  <a:txBody>
                    <a:bodyPr/>
                    <a:lstStyle/>
                    <a:p>
                      <a:pPr algn="ctr"/>
                      <a:r>
                        <a:rPr lang="tr-TR" dirty="0"/>
                        <a:t>98</a:t>
                      </a:r>
                    </a:p>
                  </a:txBody>
                  <a:tcPr/>
                </a:tc>
                <a:tc>
                  <a:txBody>
                    <a:bodyPr/>
                    <a:lstStyle/>
                    <a:p>
                      <a:pPr algn="ctr"/>
                      <a:r>
                        <a:rPr lang="tr-TR" dirty="0"/>
                        <a:t>1</a:t>
                      </a:r>
                    </a:p>
                  </a:txBody>
                  <a:tcPr/>
                </a:tc>
                <a:tc>
                  <a:txBody>
                    <a:bodyPr/>
                    <a:lstStyle/>
                    <a:p>
                      <a:pPr algn="ctr"/>
                      <a:r>
                        <a:rPr lang="tr-TR" dirty="0"/>
                        <a:t>14 gün</a:t>
                      </a:r>
                    </a:p>
                  </a:txBody>
                  <a:tcPr/>
                </a:tc>
                <a:extLst>
                  <a:ext uri="{0D108BD9-81ED-4DB2-BD59-A6C34878D82A}">
                    <a16:rowId xmlns:a16="http://schemas.microsoft.com/office/drawing/2014/main" val="10003"/>
                  </a:ext>
                </a:extLst>
              </a:tr>
              <a:tr h="356222">
                <a:tc>
                  <a:txBody>
                    <a:bodyPr/>
                    <a:lstStyle/>
                    <a:p>
                      <a:pPr algn="ctr"/>
                      <a:r>
                        <a:rPr lang="tr-TR" baseline="0" dirty="0"/>
                        <a:t>Covid-19 + SVH</a:t>
                      </a:r>
                    </a:p>
                  </a:txBody>
                  <a:tcPr/>
                </a:tc>
                <a:tc>
                  <a:txBody>
                    <a:bodyPr/>
                    <a:lstStyle/>
                    <a:p>
                      <a:pPr algn="ctr"/>
                      <a:r>
                        <a:rPr lang="tr-TR" dirty="0"/>
                        <a:t>29</a:t>
                      </a:r>
                    </a:p>
                  </a:txBody>
                  <a:tcPr/>
                </a:tc>
                <a:tc>
                  <a:txBody>
                    <a:bodyPr/>
                    <a:lstStyle/>
                    <a:p>
                      <a:pPr algn="ctr"/>
                      <a:r>
                        <a:rPr lang="tr-TR" dirty="0"/>
                        <a:t>2</a:t>
                      </a:r>
                    </a:p>
                  </a:txBody>
                  <a:tcPr/>
                </a:tc>
                <a:tc>
                  <a:txBody>
                    <a:bodyPr/>
                    <a:lstStyle/>
                    <a:p>
                      <a:pPr algn="ctr"/>
                      <a:r>
                        <a:rPr lang="tr-TR" dirty="0"/>
                        <a:t>14 gün</a:t>
                      </a:r>
                    </a:p>
                  </a:txBody>
                  <a:tcPr/>
                </a:tc>
                <a:extLst>
                  <a:ext uri="{0D108BD9-81ED-4DB2-BD59-A6C34878D82A}">
                    <a16:rowId xmlns:a16="http://schemas.microsoft.com/office/drawing/2014/main" val="10004"/>
                  </a:ext>
                </a:extLst>
              </a:tr>
              <a:tr h="356222">
                <a:tc>
                  <a:txBody>
                    <a:bodyPr/>
                    <a:lstStyle/>
                    <a:p>
                      <a:pPr algn="ctr"/>
                      <a:r>
                        <a:rPr lang="tr-TR" baseline="0" dirty="0"/>
                        <a:t>Covid-19 + KOAH</a:t>
                      </a:r>
                    </a:p>
                  </a:txBody>
                  <a:tcPr/>
                </a:tc>
                <a:tc>
                  <a:txBody>
                    <a:bodyPr/>
                    <a:lstStyle/>
                    <a:p>
                      <a:pPr algn="ctr"/>
                      <a:r>
                        <a:rPr lang="tr-TR" dirty="0"/>
                        <a:t>160</a:t>
                      </a:r>
                    </a:p>
                  </a:txBody>
                  <a:tcPr/>
                </a:tc>
                <a:tc>
                  <a:txBody>
                    <a:bodyPr/>
                    <a:lstStyle/>
                    <a:p>
                      <a:pPr algn="ctr"/>
                      <a:r>
                        <a:rPr lang="tr-TR" dirty="0"/>
                        <a:t>2</a:t>
                      </a:r>
                    </a:p>
                  </a:txBody>
                  <a:tcPr/>
                </a:tc>
                <a:tc>
                  <a:txBody>
                    <a:bodyPr/>
                    <a:lstStyle/>
                    <a:p>
                      <a:pPr algn="ctr"/>
                      <a:r>
                        <a:rPr lang="tr-TR" dirty="0"/>
                        <a:t>14 gün</a:t>
                      </a:r>
                    </a:p>
                  </a:txBody>
                  <a:tcPr/>
                </a:tc>
                <a:extLst>
                  <a:ext uri="{0D108BD9-81ED-4DB2-BD59-A6C34878D82A}">
                    <a16:rowId xmlns:a16="http://schemas.microsoft.com/office/drawing/2014/main" val="10005"/>
                  </a:ext>
                </a:extLst>
              </a:tr>
              <a:tr h="356222">
                <a:tc>
                  <a:txBody>
                    <a:bodyPr/>
                    <a:lstStyle/>
                    <a:p>
                      <a:pPr algn="ctr"/>
                      <a:r>
                        <a:rPr lang="tr-TR" dirty="0"/>
                        <a:t>TOPLAM:   Covid-19</a:t>
                      </a:r>
                      <a:r>
                        <a:rPr lang="tr-TR" baseline="0" dirty="0"/>
                        <a:t> </a:t>
                      </a:r>
                      <a:endParaRPr lang="tr-TR" dirty="0"/>
                    </a:p>
                  </a:txBody>
                  <a:tcPr>
                    <a:solidFill>
                      <a:schemeClr val="accent4">
                        <a:lumMod val="20000"/>
                        <a:lumOff val="80000"/>
                      </a:schemeClr>
                    </a:solidFill>
                  </a:tcPr>
                </a:tc>
                <a:tc>
                  <a:txBody>
                    <a:bodyPr/>
                    <a:lstStyle/>
                    <a:p>
                      <a:pPr algn="ctr"/>
                      <a:r>
                        <a:rPr lang="tr-TR" dirty="0"/>
                        <a:t>753</a:t>
                      </a:r>
                    </a:p>
                  </a:txBody>
                  <a:tcPr>
                    <a:solidFill>
                      <a:schemeClr val="accent4">
                        <a:lumMod val="20000"/>
                        <a:lumOff val="80000"/>
                      </a:schemeClr>
                    </a:solidFill>
                  </a:tcPr>
                </a:tc>
                <a:tc>
                  <a:txBody>
                    <a:bodyPr/>
                    <a:lstStyle/>
                    <a:p>
                      <a:pPr algn="ctr"/>
                      <a:r>
                        <a:rPr lang="tr-TR" dirty="0"/>
                        <a:t>54</a:t>
                      </a:r>
                    </a:p>
                  </a:txBody>
                  <a:tcPr>
                    <a:solidFill>
                      <a:schemeClr val="accent4">
                        <a:lumMod val="20000"/>
                        <a:lumOff val="80000"/>
                      </a:schemeClr>
                    </a:solidFill>
                  </a:tcPr>
                </a:tc>
                <a:tc>
                  <a:txBody>
                    <a:bodyPr/>
                    <a:lstStyle/>
                    <a:p>
                      <a:pPr algn="ctr"/>
                      <a:r>
                        <a:rPr lang="tr-TR" dirty="0"/>
                        <a:t>-----</a:t>
                      </a:r>
                    </a:p>
                  </a:txBody>
                  <a:tcP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8" name="Grafik 7"/>
          <p:cNvGraphicFramePr/>
          <p:nvPr>
            <p:extLst>
              <p:ext uri="{D42A27DB-BD31-4B8C-83A1-F6EECF244321}">
                <p14:modId xmlns:p14="http://schemas.microsoft.com/office/powerpoint/2010/main" val="3090477328"/>
              </p:ext>
            </p:extLst>
          </p:nvPr>
        </p:nvGraphicFramePr>
        <p:xfrm>
          <a:off x="5018808" y="80974"/>
          <a:ext cx="7173191"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Metin kutusu 9"/>
          <p:cNvSpPr txBox="1"/>
          <p:nvPr/>
        </p:nvSpPr>
        <p:spPr>
          <a:xfrm>
            <a:off x="6495080" y="664068"/>
            <a:ext cx="338437" cy="369332"/>
          </a:xfrm>
          <a:prstGeom prst="rect">
            <a:avLst/>
          </a:prstGeom>
          <a:noFill/>
        </p:spPr>
        <p:txBody>
          <a:bodyPr wrap="square" rtlCol="0">
            <a:spAutoFit/>
          </a:bodyPr>
          <a:lstStyle/>
          <a:p>
            <a:r>
              <a:rPr lang="tr-TR" dirty="0"/>
              <a:t>2</a:t>
            </a:r>
          </a:p>
        </p:txBody>
      </p:sp>
      <p:sp>
        <p:nvSpPr>
          <p:cNvPr id="19" name="Metin kutusu 18"/>
          <p:cNvSpPr txBox="1"/>
          <p:nvPr/>
        </p:nvSpPr>
        <p:spPr>
          <a:xfrm>
            <a:off x="6495078" y="3118837"/>
            <a:ext cx="338437" cy="369332"/>
          </a:xfrm>
          <a:prstGeom prst="rect">
            <a:avLst/>
          </a:prstGeom>
          <a:noFill/>
        </p:spPr>
        <p:txBody>
          <a:bodyPr wrap="square" rtlCol="0">
            <a:spAutoFit/>
          </a:bodyPr>
          <a:lstStyle/>
          <a:p>
            <a:r>
              <a:rPr lang="tr-TR" dirty="0"/>
              <a:t>1</a:t>
            </a:r>
          </a:p>
        </p:txBody>
      </p:sp>
      <p:sp>
        <p:nvSpPr>
          <p:cNvPr id="20" name="Metin kutusu 19"/>
          <p:cNvSpPr txBox="1"/>
          <p:nvPr/>
        </p:nvSpPr>
        <p:spPr>
          <a:xfrm>
            <a:off x="6495079" y="1874334"/>
            <a:ext cx="338437" cy="369332"/>
          </a:xfrm>
          <a:prstGeom prst="rect">
            <a:avLst/>
          </a:prstGeom>
          <a:noFill/>
        </p:spPr>
        <p:txBody>
          <a:bodyPr wrap="square" rtlCol="0">
            <a:spAutoFit/>
          </a:bodyPr>
          <a:lstStyle/>
          <a:p>
            <a:r>
              <a:rPr lang="tr-TR" dirty="0"/>
              <a:t>2</a:t>
            </a:r>
          </a:p>
        </p:txBody>
      </p:sp>
      <p:sp>
        <p:nvSpPr>
          <p:cNvPr id="24" name="Metin kutusu 23"/>
          <p:cNvSpPr txBox="1"/>
          <p:nvPr/>
        </p:nvSpPr>
        <p:spPr>
          <a:xfrm>
            <a:off x="7128925" y="5602915"/>
            <a:ext cx="487612" cy="369332"/>
          </a:xfrm>
          <a:prstGeom prst="rect">
            <a:avLst/>
          </a:prstGeom>
          <a:noFill/>
        </p:spPr>
        <p:txBody>
          <a:bodyPr wrap="square" rtlCol="0">
            <a:spAutoFit/>
          </a:bodyPr>
          <a:lstStyle/>
          <a:p>
            <a:r>
              <a:rPr lang="tr-TR" dirty="0"/>
              <a:t>46</a:t>
            </a:r>
          </a:p>
        </p:txBody>
      </p:sp>
      <p:sp>
        <p:nvSpPr>
          <p:cNvPr id="25" name="Metin kutusu 24"/>
          <p:cNvSpPr txBox="1"/>
          <p:nvPr/>
        </p:nvSpPr>
        <p:spPr>
          <a:xfrm>
            <a:off x="6495080" y="4300587"/>
            <a:ext cx="338437" cy="369332"/>
          </a:xfrm>
          <a:prstGeom prst="rect">
            <a:avLst/>
          </a:prstGeom>
          <a:noFill/>
        </p:spPr>
        <p:txBody>
          <a:bodyPr wrap="square" rtlCol="0">
            <a:spAutoFit/>
          </a:bodyPr>
          <a:lstStyle/>
          <a:p>
            <a:r>
              <a:rPr lang="tr-TR" dirty="0"/>
              <a:t>3</a:t>
            </a:r>
          </a:p>
        </p:txBody>
      </p:sp>
      <p:sp>
        <p:nvSpPr>
          <p:cNvPr id="26" name="Metin kutusu 25"/>
          <p:cNvSpPr txBox="1"/>
          <p:nvPr/>
        </p:nvSpPr>
        <p:spPr>
          <a:xfrm>
            <a:off x="7623962" y="5972247"/>
            <a:ext cx="616029" cy="369332"/>
          </a:xfrm>
          <a:prstGeom prst="rect">
            <a:avLst/>
          </a:prstGeom>
          <a:noFill/>
        </p:spPr>
        <p:txBody>
          <a:bodyPr wrap="square" rtlCol="0">
            <a:spAutoFit/>
          </a:bodyPr>
          <a:lstStyle/>
          <a:p>
            <a:r>
              <a:rPr lang="tr-TR" b="1" dirty="0">
                <a:solidFill>
                  <a:schemeClr val="bg1"/>
                </a:solidFill>
              </a:rPr>
              <a:t>337</a:t>
            </a:r>
          </a:p>
        </p:txBody>
      </p:sp>
      <p:sp>
        <p:nvSpPr>
          <p:cNvPr id="27" name="Metin kutusu 26"/>
          <p:cNvSpPr txBox="1"/>
          <p:nvPr/>
        </p:nvSpPr>
        <p:spPr>
          <a:xfrm>
            <a:off x="7460554" y="4730301"/>
            <a:ext cx="623692" cy="369332"/>
          </a:xfrm>
          <a:prstGeom prst="rect">
            <a:avLst/>
          </a:prstGeom>
          <a:noFill/>
        </p:spPr>
        <p:txBody>
          <a:bodyPr wrap="square" rtlCol="0">
            <a:spAutoFit/>
          </a:bodyPr>
          <a:lstStyle/>
          <a:p>
            <a:r>
              <a:rPr lang="tr-TR" b="1" dirty="0">
                <a:solidFill>
                  <a:schemeClr val="bg1"/>
                </a:solidFill>
              </a:rPr>
              <a:t>129</a:t>
            </a:r>
          </a:p>
        </p:txBody>
      </p:sp>
      <p:sp>
        <p:nvSpPr>
          <p:cNvPr id="28" name="Metin kutusu 27"/>
          <p:cNvSpPr txBox="1"/>
          <p:nvPr/>
        </p:nvSpPr>
        <p:spPr>
          <a:xfrm>
            <a:off x="7525131" y="3493700"/>
            <a:ext cx="494538" cy="369332"/>
          </a:xfrm>
          <a:prstGeom prst="rect">
            <a:avLst/>
          </a:prstGeom>
          <a:noFill/>
        </p:spPr>
        <p:txBody>
          <a:bodyPr wrap="square" rtlCol="0">
            <a:spAutoFit/>
          </a:bodyPr>
          <a:lstStyle/>
          <a:p>
            <a:r>
              <a:rPr lang="tr-TR" b="1" dirty="0">
                <a:solidFill>
                  <a:schemeClr val="bg1"/>
                </a:solidFill>
              </a:rPr>
              <a:t>98</a:t>
            </a:r>
          </a:p>
        </p:txBody>
      </p:sp>
      <p:sp>
        <p:nvSpPr>
          <p:cNvPr id="29" name="Metin kutusu 28"/>
          <p:cNvSpPr txBox="1"/>
          <p:nvPr/>
        </p:nvSpPr>
        <p:spPr>
          <a:xfrm>
            <a:off x="6461443" y="2243666"/>
            <a:ext cx="490837" cy="369332"/>
          </a:xfrm>
          <a:prstGeom prst="rect">
            <a:avLst/>
          </a:prstGeom>
          <a:noFill/>
        </p:spPr>
        <p:txBody>
          <a:bodyPr wrap="square" rtlCol="0">
            <a:spAutoFit/>
          </a:bodyPr>
          <a:lstStyle/>
          <a:p>
            <a:r>
              <a:rPr lang="tr-TR" b="1" dirty="0">
                <a:solidFill>
                  <a:schemeClr val="bg1"/>
                </a:solidFill>
              </a:rPr>
              <a:t>29</a:t>
            </a:r>
          </a:p>
        </p:txBody>
      </p:sp>
      <p:sp>
        <p:nvSpPr>
          <p:cNvPr id="30" name="Metin kutusu 29"/>
          <p:cNvSpPr txBox="1"/>
          <p:nvPr/>
        </p:nvSpPr>
        <p:spPr>
          <a:xfrm>
            <a:off x="7616537" y="979102"/>
            <a:ext cx="561346" cy="369332"/>
          </a:xfrm>
          <a:prstGeom prst="rect">
            <a:avLst/>
          </a:prstGeom>
          <a:noFill/>
        </p:spPr>
        <p:txBody>
          <a:bodyPr wrap="square" rtlCol="0">
            <a:spAutoFit/>
          </a:bodyPr>
          <a:lstStyle/>
          <a:p>
            <a:r>
              <a:rPr lang="tr-TR" b="1" dirty="0">
                <a:solidFill>
                  <a:schemeClr val="bg1"/>
                </a:solidFill>
              </a:rPr>
              <a:t>160</a:t>
            </a:r>
          </a:p>
        </p:txBody>
      </p:sp>
      <p:sp>
        <p:nvSpPr>
          <p:cNvPr id="31" name="Metin kutusu 39"/>
          <p:cNvSpPr txBox="1"/>
          <p:nvPr/>
        </p:nvSpPr>
        <p:spPr>
          <a:xfrm>
            <a:off x="2765234" y="-11293"/>
            <a:ext cx="7013865" cy="461665"/>
          </a:xfrm>
          <a:prstGeom prst="rect">
            <a:avLst/>
          </a:prstGeom>
          <a:noFill/>
        </p:spPr>
        <p:txBody>
          <a:bodyPr wrap="square" rtlCol="0">
            <a:spAutoFit/>
          </a:bodyPr>
          <a:lstStyle/>
          <a:p>
            <a:r>
              <a:rPr lang="tr-TR" sz="2400" b="1" dirty="0">
                <a:solidFill>
                  <a:srgbClr val="FF0000"/>
                </a:solidFill>
              </a:rPr>
              <a:t>AYANCIK DEVLET HASTANESİ 2020-2021YILI VERİLERİ</a:t>
            </a:r>
          </a:p>
        </p:txBody>
      </p:sp>
    </p:spTree>
    <p:extLst>
      <p:ext uri="{BB962C8B-B14F-4D97-AF65-F5344CB8AC3E}">
        <p14:creationId xmlns:p14="http://schemas.microsoft.com/office/powerpoint/2010/main" val="303970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470323" y="1007620"/>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5" name="Metin kutusu 4"/>
          <p:cNvSpPr txBox="1"/>
          <p:nvPr/>
        </p:nvSpPr>
        <p:spPr>
          <a:xfrm>
            <a:off x="1782802" y="2300078"/>
            <a:ext cx="866775" cy="738664"/>
          </a:xfrm>
          <a:prstGeom prst="rect">
            <a:avLst/>
          </a:prstGeom>
          <a:noFill/>
        </p:spPr>
        <p:txBody>
          <a:bodyPr wrap="square" rtlCol="0">
            <a:spAutoFit/>
          </a:bodyPr>
          <a:lstStyle/>
          <a:p>
            <a:r>
              <a:rPr lang="tr-TR" sz="2400" b="1" dirty="0">
                <a:solidFill>
                  <a:schemeClr val="bg1"/>
                </a:solidFill>
              </a:rPr>
              <a:t>337</a:t>
            </a:r>
          </a:p>
          <a:p>
            <a:r>
              <a:rPr lang="tr-TR" b="1" dirty="0">
                <a:solidFill>
                  <a:schemeClr val="bg1"/>
                </a:solidFill>
              </a:rPr>
              <a:t>%45</a:t>
            </a:r>
          </a:p>
        </p:txBody>
      </p:sp>
      <p:sp>
        <p:nvSpPr>
          <p:cNvPr id="6" name="Metin kutusu 5"/>
          <p:cNvSpPr txBox="1"/>
          <p:nvPr/>
        </p:nvSpPr>
        <p:spPr>
          <a:xfrm>
            <a:off x="3030247" y="2345848"/>
            <a:ext cx="797504" cy="738664"/>
          </a:xfrm>
          <a:prstGeom prst="rect">
            <a:avLst/>
          </a:prstGeom>
          <a:noFill/>
        </p:spPr>
        <p:txBody>
          <a:bodyPr wrap="square" rtlCol="0">
            <a:spAutoFit/>
          </a:bodyPr>
          <a:lstStyle/>
          <a:p>
            <a:r>
              <a:rPr lang="tr-TR" sz="2400" b="1" dirty="0">
                <a:solidFill>
                  <a:schemeClr val="bg1"/>
                </a:solidFill>
              </a:rPr>
              <a:t>416</a:t>
            </a:r>
          </a:p>
          <a:p>
            <a:r>
              <a:rPr lang="tr-TR" b="1" dirty="0">
                <a:solidFill>
                  <a:schemeClr val="bg1"/>
                </a:solidFill>
              </a:rPr>
              <a:t>%55</a:t>
            </a:r>
          </a:p>
        </p:txBody>
      </p:sp>
      <p:graphicFrame>
        <p:nvGraphicFramePr>
          <p:cNvPr id="10" name="Grafik 9"/>
          <p:cNvGraphicFramePr/>
          <p:nvPr>
            <p:extLst>
              <p:ext uri="{D42A27DB-BD31-4B8C-83A1-F6EECF244321}">
                <p14:modId xmlns:p14="http://schemas.microsoft.com/office/powerpoint/2010/main" val="297339177"/>
              </p:ext>
            </p:extLst>
          </p:nvPr>
        </p:nvGraphicFramePr>
        <p:xfrm>
          <a:off x="6859154" y="1007620"/>
          <a:ext cx="4864101" cy="3763202"/>
        </p:xfrm>
        <a:graphic>
          <a:graphicData uri="http://schemas.openxmlformats.org/drawingml/2006/chart">
            <c:chart xmlns:c="http://schemas.openxmlformats.org/drawingml/2006/chart" xmlns:r="http://schemas.openxmlformats.org/officeDocument/2006/relationships" r:id="rId2"/>
          </a:graphicData>
        </a:graphic>
      </p:graphicFrame>
      <p:sp>
        <p:nvSpPr>
          <p:cNvPr id="15" name="Metin kutusu 14"/>
          <p:cNvSpPr txBox="1"/>
          <p:nvPr/>
        </p:nvSpPr>
        <p:spPr>
          <a:xfrm>
            <a:off x="7720445" y="2022682"/>
            <a:ext cx="749878" cy="646331"/>
          </a:xfrm>
          <a:prstGeom prst="rect">
            <a:avLst/>
          </a:prstGeom>
          <a:noFill/>
        </p:spPr>
        <p:txBody>
          <a:bodyPr wrap="square" rtlCol="0">
            <a:spAutoFit/>
          </a:bodyPr>
          <a:lstStyle/>
          <a:p>
            <a:pPr algn="ctr"/>
            <a:r>
              <a:rPr lang="tr-TR" b="1" dirty="0">
                <a:solidFill>
                  <a:schemeClr val="bg1"/>
                </a:solidFill>
              </a:rPr>
              <a:t>112</a:t>
            </a:r>
          </a:p>
          <a:p>
            <a:pPr algn="ctr"/>
            <a:r>
              <a:rPr lang="tr-TR" b="1" dirty="0">
                <a:solidFill>
                  <a:schemeClr val="bg1"/>
                </a:solidFill>
              </a:rPr>
              <a:t>%34</a:t>
            </a:r>
          </a:p>
        </p:txBody>
      </p:sp>
      <p:sp>
        <p:nvSpPr>
          <p:cNvPr id="25" name="Metin kutusu 24"/>
          <p:cNvSpPr txBox="1"/>
          <p:nvPr/>
        </p:nvSpPr>
        <p:spPr>
          <a:xfrm>
            <a:off x="8951230" y="2392411"/>
            <a:ext cx="749878" cy="646331"/>
          </a:xfrm>
          <a:prstGeom prst="rect">
            <a:avLst/>
          </a:prstGeom>
          <a:noFill/>
        </p:spPr>
        <p:txBody>
          <a:bodyPr wrap="square" rtlCol="0">
            <a:spAutoFit/>
          </a:bodyPr>
          <a:lstStyle/>
          <a:p>
            <a:pPr algn="ctr"/>
            <a:r>
              <a:rPr lang="tr-TR" b="1" dirty="0">
                <a:solidFill>
                  <a:schemeClr val="bg1"/>
                </a:solidFill>
              </a:rPr>
              <a:t>225</a:t>
            </a:r>
          </a:p>
          <a:p>
            <a:pPr algn="ctr"/>
            <a:r>
              <a:rPr lang="tr-TR" b="1" dirty="0">
                <a:solidFill>
                  <a:schemeClr val="bg1"/>
                </a:solidFill>
              </a:rPr>
              <a:t>%66</a:t>
            </a:r>
          </a:p>
        </p:txBody>
      </p:sp>
      <p:sp>
        <p:nvSpPr>
          <p:cNvPr id="16" name="Metin kutusu 15"/>
          <p:cNvSpPr txBox="1"/>
          <p:nvPr/>
        </p:nvSpPr>
        <p:spPr>
          <a:xfrm>
            <a:off x="2848362" y="420974"/>
            <a:ext cx="7013865" cy="461665"/>
          </a:xfrm>
          <a:prstGeom prst="rect">
            <a:avLst/>
          </a:prstGeom>
          <a:noFill/>
        </p:spPr>
        <p:txBody>
          <a:bodyPr wrap="square" rtlCol="0">
            <a:spAutoFit/>
          </a:bodyPr>
          <a:lstStyle/>
          <a:p>
            <a:r>
              <a:rPr lang="tr-TR" sz="2400" b="1" dirty="0">
                <a:solidFill>
                  <a:srgbClr val="FF0000"/>
                </a:solidFill>
              </a:rPr>
              <a:t>AYANCIK DEVLET HASTANESİ 2020-2021 YILI VERİLERİ</a:t>
            </a:r>
          </a:p>
        </p:txBody>
      </p:sp>
      <p:sp>
        <p:nvSpPr>
          <p:cNvPr id="27" name="Metin kutusu 26"/>
          <p:cNvSpPr txBox="1"/>
          <p:nvPr/>
        </p:nvSpPr>
        <p:spPr>
          <a:xfrm>
            <a:off x="914400" y="5226626"/>
            <a:ext cx="11059064" cy="954107"/>
          </a:xfrm>
          <a:prstGeom prst="rect">
            <a:avLst/>
          </a:prstGeom>
          <a:noFill/>
        </p:spPr>
        <p:txBody>
          <a:bodyPr wrap="square" rtlCol="0">
            <a:spAutoFit/>
          </a:bodyPr>
          <a:lstStyle/>
          <a:p>
            <a:r>
              <a:rPr lang="tr-TR" sz="2800" dirty="0"/>
              <a:t>Covid-19 tanılı hasta sayımız 753, bu hastalardan 337’si DM tanısına da sahiptir. Kötü glisemik indeksi olan (HbA1c &gt;7) hasta sayı 225’tir. </a:t>
            </a:r>
          </a:p>
        </p:txBody>
      </p:sp>
      <p:graphicFrame>
        <p:nvGraphicFramePr>
          <p:cNvPr id="24" name="23 Grafik"/>
          <p:cNvGraphicFramePr/>
          <p:nvPr/>
        </p:nvGraphicFramePr>
        <p:xfrm>
          <a:off x="1199979" y="1150925"/>
          <a:ext cx="5101968" cy="3671102"/>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Metin kutusu"/>
          <p:cNvSpPr txBox="1"/>
          <p:nvPr/>
        </p:nvSpPr>
        <p:spPr>
          <a:xfrm>
            <a:off x="2092411" y="1798738"/>
            <a:ext cx="601362" cy="369332"/>
          </a:xfrm>
          <a:prstGeom prst="rect">
            <a:avLst/>
          </a:prstGeom>
          <a:noFill/>
        </p:spPr>
        <p:txBody>
          <a:bodyPr wrap="square" rtlCol="0">
            <a:spAutoFit/>
          </a:bodyPr>
          <a:lstStyle/>
          <a:p>
            <a:r>
              <a:rPr lang="tr-TR" b="1" dirty="0">
                <a:solidFill>
                  <a:schemeClr val="bg1"/>
                </a:solidFill>
              </a:rPr>
              <a:t>160</a:t>
            </a:r>
          </a:p>
        </p:txBody>
      </p:sp>
      <p:sp>
        <p:nvSpPr>
          <p:cNvPr id="28" name="27 Metin kutusu"/>
          <p:cNvSpPr txBox="1"/>
          <p:nvPr/>
        </p:nvSpPr>
        <p:spPr>
          <a:xfrm>
            <a:off x="1585783" y="2371268"/>
            <a:ext cx="432486" cy="369332"/>
          </a:xfrm>
          <a:prstGeom prst="rect">
            <a:avLst/>
          </a:prstGeom>
          <a:noFill/>
        </p:spPr>
        <p:txBody>
          <a:bodyPr wrap="square" rtlCol="0">
            <a:spAutoFit/>
          </a:bodyPr>
          <a:lstStyle/>
          <a:p>
            <a:r>
              <a:rPr lang="tr-TR" b="1" dirty="0">
                <a:solidFill>
                  <a:schemeClr val="bg1"/>
                </a:solidFill>
              </a:rPr>
              <a:t>29</a:t>
            </a:r>
          </a:p>
        </p:txBody>
      </p:sp>
      <p:sp>
        <p:nvSpPr>
          <p:cNvPr id="29" name="28 Metin kutusu"/>
          <p:cNvSpPr txBox="1"/>
          <p:nvPr/>
        </p:nvSpPr>
        <p:spPr>
          <a:xfrm>
            <a:off x="1894703" y="2853182"/>
            <a:ext cx="461318" cy="369332"/>
          </a:xfrm>
          <a:prstGeom prst="rect">
            <a:avLst/>
          </a:prstGeom>
          <a:noFill/>
        </p:spPr>
        <p:txBody>
          <a:bodyPr wrap="square" rtlCol="0">
            <a:spAutoFit/>
          </a:bodyPr>
          <a:lstStyle/>
          <a:p>
            <a:r>
              <a:rPr lang="tr-TR" b="1" dirty="0">
                <a:solidFill>
                  <a:schemeClr val="bg1"/>
                </a:solidFill>
              </a:rPr>
              <a:t>98</a:t>
            </a:r>
          </a:p>
        </p:txBody>
      </p:sp>
      <p:sp>
        <p:nvSpPr>
          <p:cNvPr id="30" name="29 Metin kutusu"/>
          <p:cNvSpPr txBox="1"/>
          <p:nvPr/>
        </p:nvSpPr>
        <p:spPr>
          <a:xfrm>
            <a:off x="2557848" y="3392760"/>
            <a:ext cx="584886" cy="369332"/>
          </a:xfrm>
          <a:prstGeom prst="rect">
            <a:avLst/>
          </a:prstGeom>
          <a:noFill/>
        </p:spPr>
        <p:txBody>
          <a:bodyPr wrap="square" rtlCol="0">
            <a:spAutoFit/>
          </a:bodyPr>
          <a:lstStyle/>
          <a:p>
            <a:r>
              <a:rPr lang="tr-TR" b="1" dirty="0">
                <a:solidFill>
                  <a:schemeClr val="bg1"/>
                </a:solidFill>
              </a:rPr>
              <a:t>129</a:t>
            </a:r>
          </a:p>
        </p:txBody>
      </p:sp>
      <p:sp>
        <p:nvSpPr>
          <p:cNvPr id="31" name="30 Metin kutusu"/>
          <p:cNvSpPr txBox="1"/>
          <p:nvPr/>
        </p:nvSpPr>
        <p:spPr>
          <a:xfrm>
            <a:off x="3369277" y="2367150"/>
            <a:ext cx="584886" cy="369332"/>
          </a:xfrm>
          <a:prstGeom prst="rect">
            <a:avLst/>
          </a:prstGeom>
          <a:noFill/>
        </p:spPr>
        <p:txBody>
          <a:bodyPr wrap="square" rtlCol="0">
            <a:spAutoFit/>
          </a:bodyPr>
          <a:lstStyle/>
          <a:p>
            <a:r>
              <a:rPr lang="tr-TR" b="1" dirty="0">
                <a:solidFill>
                  <a:schemeClr val="bg1"/>
                </a:solidFill>
              </a:rPr>
              <a:t>337</a:t>
            </a:r>
          </a:p>
        </p:txBody>
      </p:sp>
    </p:spTree>
    <p:extLst>
      <p:ext uri="{BB962C8B-B14F-4D97-AF65-F5344CB8AC3E}">
        <p14:creationId xmlns:p14="http://schemas.microsoft.com/office/powerpoint/2010/main" val="420961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6" name="Metin kutusu 5"/>
          <p:cNvSpPr txBox="1"/>
          <p:nvPr/>
        </p:nvSpPr>
        <p:spPr>
          <a:xfrm>
            <a:off x="7296149" y="2296449"/>
            <a:ext cx="733425" cy="646331"/>
          </a:xfrm>
          <a:prstGeom prst="rect">
            <a:avLst/>
          </a:prstGeom>
          <a:noFill/>
        </p:spPr>
        <p:txBody>
          <a:bodyPr wrap="square" rtlCol="0">
            <a:spAutoFit/>
          </a:bodyPr>
          <a:lstStyle/>
          <a:p>
            <a:r>
              <a:rPr lang="tr-TR" b="1" dirty="0">
                <a:solidFill>
                  <a:schemeClr val="bg1"/>
                </a:solidFill>
              </a:rPr>
              <a:t>112</a:t>
            </a:r>
          </a:p>
          <a:p>
            <a:r>
              <a:rPr lang="tr-TR" b="1" dirty="0">
                <a:solidFill>
                  <a:schemeClr val="bg1"/>
                </a:solidFill>
              </a:rPr>
              <a:t>%34</a:t>
            </a:r>
          </a:p>
        </p:txBody>
      </p:sp>
      <p:sp>
        <p:nvSpPr>
          <p:cNvPr id="17" name="Metin kutusu 16"/>
          <p:cNvSpPr txBox="1"/>
          <p:nvPr/>
        </p:nvSpPr>
        <p:spPr>
          <a:xfrm>
            <a:off x="8662987" y="2649368"/>
            <a:ext cx="690564" cy="707886"/>
          </a:xfrm>
          <a:prstGeom prst="rect">
            <a:avLst/>
          </a:prstGeom>
          <a:noFill/>
        </p:spPr>
        <p:txBody>
          <a:bodyPr wrap="square" rtlCol="0">
            <a:spAutoFit/>
          </a:bodyPr>
          <a:lstStyle/>
          <a:p>
            <a:r>
              <a:rPr lang="tr-TR" sz="2000" b="1" dirty="0">
                <a:solidFill>
                  <a:schemeClr val="bg1"/>
                </a:solidFill>
              </a:rPr>
              <a:t>225</a:t>
            </a:r>
          </a:p>
          <a:p>
            <a:r>
              <a:rPr lang="tr-TR" sz="2000" b="1" dirty="0">
                <a:solidFill>
                  <a:schemeClr val="bg1"/>
                </a:solidFill>
              </a:rPr>
              <a:t>%66</a:t>
            </a:r>
          </a:p>
        </p:txBody>
      </p:sp>
      <p:graphicFrame>
        <p:nvGraphicFramePr>
          <p:cNvPr id="2" name="Grafik 1"/>
          <p:cNvGraphicFramePr/>
          <p:nvPr>
            <p:extLst>
              <p:ext uri="{D42A27DB-BD31-4B8C-83A1-F6EECF244321}">
                <p14:modId xmlns:p14="http://schemas.microsoft.com/office/powerpoint/2010/main" val="1279609116"/>
              </p:ext>
            </p:extLst>
          </p:nvPr>
        </p:nvGraphicFramePr>
        <p:xfrm>
          <a:off x="5888614" y="2411700"/>
          <a:ext cx="5742758" cy="3962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afik 28"/>
          <p:cNvGraphicFramePr/>
          <p:nvPr>
            <p:extLst>
              <p:ext uri="{D42A27DB-BD31-4B8C-83A1-F6EECF244321}">
                <p14:modId xmlns:p14="http://schemas.microsoft.com/office/powerpoint/2010/main" val="2726200675"/>
              </p:ext>
            </p:extLst>
          </p:nvPr>
        </p:nvGraphicFramePr>
        <p:xfrm>
          <a:off x="1035170" y="802256"/>
          <a:ext cx="4442604" cy="2536167"/>
        </p:xfrm>
        <a:graphic>
          <a:graphicData uri="http://schemas.openxmlformats.org/drawingml/2006/chart">
            <c:chart xmlns:c="http://schemas.openxmlformats.org/drawingml/2006/chart" xmlns:r="http://schemas.openxmlformats.org/officeDocument/2006/relationships" r:id="rId3"/>
          </a:graphicData>
        </a:graphic>
      </p:graphicFrame>
      <p:sp>
        <p:nvSpPr>
          <p:cNvPr id="30" name="Metin kutusu 29"/>
          <p:cNvSpPr txBox="1"/>
          <p:nvPr/>
        </p:nvSpPr>
        <p:spPr>
          <a:xfrm>
            <a:off x="2042807" y="1063422"/>
            <a:ext cx="580726" cy="646331"/>
          </a:xfrm>
          <a:prstGeom prst="rect">
            <a:avLst/>
          </a:prstGeom>
          <a:noFill/>
        </p:spPr>
        <p:txBody>
          <a:bodyPr wrap="square" rtlCol="0">
            <a:spAutoFit/>
          </a:bodyPr>
          <a:lstStyle/>
          <a:p>
            <a:pPr algn="ctr"/>
            <a:r>
              <a:rPr lang="tr-TR" b="1" dirty="0">
                <a:solidFill>
                  <a:schemeClr val="bg1"/>
                </a:solidFill>
              </a:rPr>
              <a:t>6</a:t>
            </a:r>
          </a:p>
          <a:p>
            <a:pPr algn="ctr"/>
            <a:r>
              <a:rPr lang="tr-TR" b="1" dirty="0">
                <a:solidFill>
                  <a:schemeClr val="bg1"/>
                </a:solidFill>
              </a:rPr>
              <a:t>%5</a:t>
            </a:r>
          </a:p>
        </p:txBody>
      </p:sp>
      <p:sp>
        <p:nvSpPr>
          <p:cNvPr id="31" name="Metin kutusu 30"/>
          <p:cNvSpPr txBox="1"/>
          <p:nvPr/>
        </p:nvSpPr>
        <p:spPr>
          <a:xfrm>
            <a:off x="2848362" y="420974"/>
            <a:ext cx="7013865" cy="461665"/>
          </a:xfrm>
          <a:prstGeom prst="rect">
            <a:avLst/>
          </a:prstGeom>
          <a:noFill/>
        </p:spPr>
        <p:txBody>
          <a:bodyPr wrap="square" rtlCol="0">
            <a:spAutoFit/>
          </a:bodyPr>
          <a:lstStyle/>
          <a:p>
            <a:r>
              <a:rPr lang="tr-TR" sz="2400" b="1" dirty="0">
                <a:solidFill>
                  <a:srgbClr val="FF0000"/>
                </a:solidFill>
              </a:rPr>
              <a:t>AYANCIK DEVLET HASTANESİ 2020-2021 YILI VERİLERİ</a:t>
            </a:r>
          </a:p>
        </p:txBody>
      </p:sp>
      <p:sp>
        <p:nvSpPr>
          <p:cNvPr id="5" name="Halka 4"/>
          <p:cNvSpPr/>
          <p:nvPr/>
        </p:nvSpPr>
        <p:spPr>
          <a:xfrm>
            <a:off x="5684259" y="2226310"/>
            <a:ext cx="6476568" cy="4510095"/>
          </a:xfrm>
          <a:prstGeom prst="donut">
            <a:avLst>
              <a:gd name="adj" fmla="val 4227"/>
            </a:avLst>
          </a:prstGeom>
          <a:solidFill>
            <a:srgbClr val="A86E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Metin kutusu 31"/>
          <p:cNvSpPr txBox="1"/>
          <p:nvPr/>
        </p:nvSpPr>
        <p:spPr>
          <a:xfrm>
            <a:off x="870623" y="4044938"/>
            <a:ext cx="4766150" cy="2352952"/>
          </a:xfrm>
          <a:prstGeom prst="rect">
            <a:avLst/>
          </a:prstGeom>
          <a:noFill/>
        </p:spPr>
        <p:txBody>
          <a:bodyPr wrap="square" rtlCol="0">
            <a:spAutoFit/>
          </a:bodyPr>
          <a:lstStyle/>
          <a:p>
            <a:pPr>
              <a:lnSpc>
                <a:spcPct val="150000"/>
              </a:lnSpc>
            </a:pPr>
            <a:r>
              <a:rPr lang="tr-TR" sz="2000" dirty="0"/>
              <a:t>Covid-19 ve DM tanılı, HbA1c&gt;7 olan hasta sayısının diğer hasta gruplarından fazla olması,  üzerinde duracağımız hasta grubunun Covid-19 ve DM tanılı, HbA1c&gt;7 olan hastalar olmasına karar verdik.</a:t>
            </a:r>
          </a:p>
        </p:txBody>
      </p:sp>
    </p:spTree>
    <p:extLst>
      <p:ext uri="{BB962C8B-B14F-4D97-AF65-F5344CB8AC3E}">
        <p14:creationId xmlns:p14="http://schemas.microsoft.com/office/powerpoint/2010/main" val="233786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2" name="Metin kutusu 1"/>
          <p:cNvSpPr txBox="1"/>
          <p:nvPr/>
        </p:nvSpPr>
        <p:spPr>
          <a:xfrm>
            <a:off x="890403" y="2797522"/>
            <a:ext cx="6687515" cy="1200329"/>
          </a:xfrm>
          <a:prstGeom prst="rect">
            <a:avLst/>
          </a:prstGeom>
          <a:noFill/>
        </p:spPr>
        <p:txBody>
          <a:bodyPr wrap="square" rtlCol="0">
            <a:spAutoFit/>
          </a:bodyPr>
          <a:lstStyle/>
          <a:p>
            <a:pPr marL="285750" indent="-285750" algn="just">
              <a:lnSpc>
                <a:spcPct val="200000"/>
              </a:lnSpc>
              <a:buFont typeface="Arial" pitchFamily="34" charset="0"/>
              <a:buChar char="•"/>
            </a:pPr>
            <a:r>
              <a:rPr lang="tr-TR" dirty="0">
                <a:ea typeface="Calibri" panose="020F0502020204030204" pitchFamily="34" charset="0"/>
                <a:cs typeface="Times New Roman" panose="02020603050405020304" pitchFamily="18" charset="0"/>
              </a:rPr>
              <a:t>Kötü glisemik kontrolü olan hastalarda mortalite oranı %17,5, </a:t>
            </a:r>
          </a:p>
          <a:p>
            <a:pPr marL="285750" indent="-285750" algn="just">
              <a:lnSpc>
                <a:spcPct val="200000"/>
              </a:lnSpc>
              <a:buFont typeface="Arial" pitchFamily="34" charset="0"/>
              <a:buChar char="•"/>
            </a:pPr>
            <a:r>
              <a:rPr lang="tr-TR" dirty="0">
                <a:ea typeface="Calibri" panose="020F0502020204030204" pitchFamily="34" charset="0"/>
                <a:cs typeface="Times New Roman" panose="02020603050405020304" pitchFamily="18" charset="0"/>
              </a:rPr>
              <a:t>Glisemik kontrolü iyi olan hastaların mortalite oranı %5‘dir.</a:t>
            </a:r>
          </a:p>
        </p:txBody>
      </p:sp>
      <p:sp>
        <p:nvSpPr>
          <p:cNvPr id="5" name="Metin kutusu 4"/>
          <p:cNvSpPr txBox="1"/>
          <p:nvPr/>
        </p:nvSpPr>
        <p:spPr>
          <a:xfrm>
            <a:off x="1143002" y="1292453"/>
            <a:ext cx="5476008" cy="523220"/>
          </a:xfrm>
          <a:prstGeom prst="rect">
            <a:avLst/>
          </a:prstGeom>
          <a:noFill/>
        </p:spPr>
        <p:txBody>
          <a:bodyPr wrap="square" rtlCol="0">
            <a:spAutoFit/>
          </a:bodyPr>
          <a:lstStyle/>
          <a:p>
            <a:r>
              <a:rPr lang="tr-TR" sz="2800" b="1" dirty="0">
                <a:solidFill>
                  <a:srgbClr val="FF0000"/>
                </a:solidFill>
                <a:cs typeface="Times New Roman" panose="02020603050405020304" pitchFamily="18" charset="0"/>
              </a:rPr>
              <a:t>İncelediğimiz verilere bakıldığında;</a:t>
            </a:r>
            <a:endParaRPr lang="tr-TR" sz="2800" dirty="0"/>
          </a:p>
        </p:txBody>
      </p:sp>
      <p:sp>
        <p:nvSpPr>
          <p:cNvPr id="6" name="AutoShape 2" descr="Mortalite ne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Mortalite ned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Mortalite ned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643" y="2982188"/>
            <a:ext cx="4356595" cy="262121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011276" y="2211493"/>
            <a:ext cx="8399423" cy="464871"/>
          </a:xfrm>
          <a:prstGeom prst="rect">
            <a:avLst/>
          </a:prstGeom>
          <a:noFill/>
        </p:spPr>
        <p:txBody>
          <a:bodyPr wrap="square" rtlCol="0">
            <a:spAutoFit/>
          </a:bodyPr>
          <a:lstStyle/>
          <a:p>
            <a:pPr>
              <a:lnSpc>
                <a:spcPct val="150000"/>
              </a:lnSpc>
            </a:pPr>
            <a:r>
              <a:rPr lang="tr-TR" dirty="0">
                <a:ea typeface="Calibri" panose="020F0502020204030204" pitchFamily="34" charset="0"/>
                <a:cs typeface="Times New Roman" panose="02020603050405020304" pitchFamily="18" charset="0"/>
              </a:rPr>
              <a:t>Hastaların COVID-19 hastalık şiddetinde glisemik kontrol değerlendirildiğinde;</a:t>
            </a:r>
            <a:endParaRPr lang="tr-TR" dirty="0"/>
          </a:p>
        </p:txBody>
      </p:sp>
    </p:spTree>
    <p:extLst>
      <p:ext uri="{BB962C8B-B14F-4D97-AF65-F5344CB8AC3E}">
        <p14:creationId xmlns:p14="http://schemas.microsoft.com/office/powerpoint/2010/main" val="303970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pic>
        <p:nvPicPr>
          <p:cNvPr id="2052" name="Picture 4" descr="American Journal of Physiology-Endocrinology and Metabol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388" y="1558556"/>
            <a:ext cx="2507949" cy="3260335"/>
          </a:xfrm>
          <a:prstGeom prst="rect">
            <a:avLst/>
          </a:prstGeom>
          <a:noFill/>
          <a:extLst>
            <a:ext uri="{909E8E84-426E-40DD-AFC4-6F175D3DCCD1}">
              <a14:hiddenFill xmlns:a14="http://schemas.microsoft.com/office/drawing/2010/main">
                <a:solidFill>
                  <a:srgbClr val="FFFFFF"/>
                </a:solidFill>
              </a14:hiddenFill>
            </a:ext>
          </a:extLst>
        </p:spPr>
      </p:pic>
      <p:sp>
        <p:nvSpPr>
          <p:cNvPr id="6" name="Bulut 5"/>
          <p:cNvSpPr/>
          <p:nvPr/>
        </p:nvSpPr>
        <p:spPr>
          <a:xfrm>
            <a:off x="5675018" y="1392746"/>
            <a:ext cx="4705501" cy="1795978"/>
          </a:xfrm>
          <a:prstGeom prst="cloud">
            <a:avLst/>
          </a:prstGeom>
          <a:solidFill>
            <a:schemeClr val="accent1">
              <a:lumMod val="40000"/>
              <a:lumOff val="6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6">
                    <a:lumMod val="75000"/>
                  </a:schemeClr>
                </a:solidFill>
                <a:latin typeface="Times New Roman" panose="02020603050405020304" pitchFamily="18" charset="0"/>
                <a:cs typeface="Times New Roman" panose="02020603050405020304" pitchFamily="18" charset="0"/>
              </a:rPr>
              <a:t>Bu sonuçlar Literatür ile uyumlu geldi.</a:t>
            </a:r>
          </a:p>
        </p:txBody>
      </p:sp>
      <p:sp>
        <p:nvSpPr>
          <p:cNvPr id="2" name="Dikdörtgen 1"/>
          <p:cNvSpPr/>
          <p:nvPr/>
        </p:nvSpPr>
        <p:spPr>
          <a:xfrm>
            <a:off x="4792731" y="4001247"/>
            <a:ext cx="6404356" cy="1200329"/>
          </a:xfrm>
          <a:prstGeom prst="rect">
            <a:avLst/>
          </a:prstGeom>
        </p:spPr>
        <p:txBody>
          <a:bodyPr wrap="square">
            <a:spAutoFit/>
          </a:bodyPr>
          <a:lstStyle/>
          <a:p>
            <a:pPr marL="171450" lvl="0" indent="-171450" algn="just">
              <a:lnSpc>
                <a:spcPct val="150000"/>
              </a:lnSpc>
              <a:buClr>
                <a:srgbClr val="ED7D31"/>
              </a:buClr>
              <a:buFont typeface="Courier New" pitchFamily="49" charset="0"/>
              <a:buChar char="o"/>
            </a:pPr>
            <a:r>
              <a:rPr lang="tr-TR" sz="1600" dirty="0">
                <a:solidFill>
                  <a:prstClr val="black"/>
                </a:solidFill>
              </a:rPr>
              <a:t> Lim ve arkadaşlarının Endocrinology dergisinde ortaya koydukları başka bir çalışmada, diyabet hastalarında kan şekeri yüksekliğinin viral replikasyonu artırarak hastalık seyrini kötüleştirdiği ortaya koymuştur. </a:t>
            </a:r>
          </a:p>
        </p:txBody>
      </p:sp>
    </p:spTree>
    <p:extLst>
      <p:ext uri="{BB962C8B-B14F-4D97-AF65-F5344CB8AC3E}">
        <p14:creationId xmlns:p14="http://schemas.microsoft.com/office/powerpoint/2010/main" val="82870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1" name="Yuvarlatılmış Dikdörtgen 10"/>
          <p:cNvSpPr/>
          <p:nvPr/>
        </p:nvSpPr>
        <p:spPr>
          <a:xfrm>
            <a:off x="4250508" y="2190277"/>
            <a:ext cx="6026729" cy="2485683"/>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rgbClr val="7030A0"/>
                </a:solidFill>
              </a:rPr>
              <a:t>Covid-19 ve DM tanısı ile takipte HbA1c &gt;7 olan hastaları gözden kaçırmadan hızlı bir biçimde tedavilerine başlayarak , </a:t>
            </a:r>
            <a:r>
              <a:rPr lang="tr-TR" sz="2400" b="1" dirty="0">
                <a:solidFill>
                  <a:srgbClr val="7030A0"/>
                </a:solidFill>
              </a:rPr>
              <a:t>mortalite oranımızı azaltmak</a:t>
            </a:r>
            <a:r>
              <a:rPr lang="tr-TR" sz="2000" dirty="0">
                <a:solidFill>
                  <a:srgbClr val="7030A0"/>
                </a:solidFill>
              </a:rPr>
              <a:t>.</a:t>
            </a:r>
          </a:p>
        </p:txBody>
      </p:sp>
      <p:sp>
        <p:nvSpPr>
          <p:cNvPr id="2" name="Şeritli Sağ Ok 1"/>
          <p:cNvSpPr/>
          <p:nvPr/>
        </p:nvSpPr>
        <p:spPr>
          <a:xfrm rot="1688554">
            <a:off x="1290844" y="985280"/>
            <a:ext cx="2656925" cy="1292849"/>
          </a:xfrm>
          <a:prstGeom prst="striped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AMACIMIZ ;</a:t>
            </a:r>
          </a:p>
        </p:txBody>
      </p:sp>
    </p:spTree>
    <p:extLst>
      <p:ext uri="{BB962C8B-B14F-4D97-AF65-F5344CB8AC3E}">
        <p14:creationId xmlns:p14="http://schemas.microsoft.com/office/powerpoint/2010/main" val="303970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2" name="Metin kutusu 1"/>
          <p:cNvSpPr txBox="1"/>
          <p:nvPr/>
        </p:nvSpPr>
        <p:spPr>
          <a:xfrm>
            <a:off x="976128" y="1688012"/>
            <a:ext cx="10194100" cy="3000821"/>
          </a:xfrm>
          <a:prstGeom prst="rect">
            <a:avLst/>
          </a:prstGeom>
          <a:noFill/>
        </p:spPr>
        <p:txBody>
          <a:bodyPr wrap="square" rtlCol="0">
            <a:spAutoFit/>
          </a:bodyPr>
          <a:lstStyle/>
          <a:p>
            <a:pPr algn="just">
              <a:lnSpc>
                <a:spcPct val="150000"/>
              </a:lnSpc>
            </a:pPr>
            <a:r>
              <a:rPr lang="tr-TR" dirty="0"/>
              <a:t>	Literatür ve elimizdeki veriler ışığında mortalite oranımızı azaltmak için </a:t>
            </a:r>
            <a:r>
              <a:rPr lang="tr-TR" dirty="0" err="1"/>
              <a:t>pandemi</a:t>
            </a:r>
            <a:r>
              <a:rPr lang="tr-TR" dirty="0"/>
              <a:t> servisiyle ilgilenen hekimlerimizle toplantı yaptık. </a:t>
            </a:r>
          </a:p>
          <a:p>
            <a:pPr algn="just">
              <a:lnSpc>
                <a:spcPct val="150000"/>
              </a:lnSpc>
            </a:pPr>
            <a:r>
              <a:rPr lang="tr-TR" dirty="0"/>
              <a:t>	Bu toplantı sonucunda;</a:t>
            </a:r>
          </a:p>
          <a:p>
            <a:pPr marL="742950" lvl="1" indent="-285750" algn="just">
              <a:lnSpc>
                <a:spcPct val="150000"/>
              </a:lnSpc>
              <a:buFont typeface="Wingdings" pitchFamily="2" charset="2"/>
              <a:buChar char="ü"/>
            </a:pPr>
            <a:r>
              <a:rPr lang="tr-TR" dirty="0"/>
              <a:t>HbA1c&gt;7 olan Dm tanılı hastaların yakından takip edilmesi,</a:t>
            </a:r>
          </a:p>
          <a:p>
            <a:pPr marL="742950" lvl="1" indent="-285750" algn="just">
              <a:lnSpc>
                <a:spcPct val="150000"/>
              </a:lnSpc>
              <a:buFont typeface="Wingdings" pitchFamily="2" charset="2"/>
              <a:buChar char="ü"/>
            </a:pPr>
            <a:r>
              <a:rPr lang="tr-TR" dirty="0"/>
              <a:t>Gerekli agresif tedaviye hemen başlanması gerektiği kararlarını aldık .</a:t>
            </a:r>
          </a:p>
          <a:p>
            <a:pPr algn="just">
              <a:lnSpc>
                <a:spcPct val="150000"/>
              </a:lnSpc>
            </a:pPr>
            <a:r>
              <a:rPr lang="tr-TR" dirty="0"/>
              <a:t>	HbA1c değeri bize öncülük edeceğinden, laboratuvar tetkiki üzerinde karar destek mekanizmamızı ve bu mekanizmaya bağlanacak </a:t>
            </a:r>
            <a:r>
              <a:rPr lang="tr-TR" dirty="0" err="1"/>
              <a:t>order</a:t>
            </a:r>
            <a:r>
              <a:rPr lang="tr-TR" dirty="0"/>
              <a:t> şablonumuzu hazırladık.</a:t>
            </a:r>
          </a:p>
        </p:txBody>
      </p:sp>
      <p:sp>
        <p:nvSpPr>
          <p:cNvPr id="5" name="Metin kutusu 4"/>
          <p:cNvSpPr txBox="1"/>
          <p:nvPr/>
        </p:nvSpPr>
        <p:spPr>
          <a:xfrm>
            <a:off x="1502367" y="779513"/>
            <a:ext cx="3397828" cy="584775"/>
          </a:xfrm>
          <a:prstGeom prst="rect">
            <a:avLst/>
          </a:prstGeom>
          <a:noFill/>
        </p:spPr>
        <p:txBody>
          <a:bodyPr wrap="square" rtlCol="0">
            <a:spAutoFit/>
          </a:bodyPr>
          <a:lstStyle/>
          <a:p>
            <a:r>
              <a:rPr lang="tr-TR" sz="3200" b="1" dirty="0">
                <a:solidFill>
                  <a:srgbClr val="FF0000"/>
                </a:solidFill>
              </a:rPr>
              <a:t>NELER YAPTIK ?</a:t>
            </a:r>
          </a:p>
        </p:txBody>
      </p:sp>
    </p:spTree>
    <p:extLst>
      <p:ext uri="{BB962C8B-B14F-4D97-AF65-F5344CB8AC3E}">
        <p14:creationId xmlns:p14="http://schemas.microsoft.com/office/powerpoint/2010/main" val="303970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086101" y="710477"/>
            <a:ext cx="5714999" cy="523220"/>
          </a:xfrm>
          <a:prstGeom prst="rect">
            <a:avLst/>
          </a:prstGeom>
          <a:noFill/>
        </p:spPr>
        <p:txBody>
          <a:bodyPr wrap="square" rtlCol="0">
            <a:spAutoFit/>
          </a:bodyPr>
          <a:lstStyle/>
          <a:p>
            <a:r>
              <a:rPr lang="tr-TR" sz="2800" b="1" dirty="0">
                <a:solidFill>
                  <a:srgbClr val="FF0000"/>
                </a:solidFill>
              </a:rPr>
              <a:t>KARAR DESTEK SİSTEM İŞLEYİŞİMİZ</a:t>
            </a:r>
          </a:p>
        </p:txBody>
      </p:sp>
      <p:sp>
        <p:nvSpPr>
          <p:cNvPr id="2" name="Metin kutusu 1"/>
          <p:cNvSpPr txBox="1"/>
          <p:nvPr/>
        </p:nvSpPr>
        <p:spPr>
          <a:xfrm>
            <a:off x="1188526" y="1814105"/>
            <a:ext cx="10802583" cy="3323987"/>
          </a:xfrm>
          <a:prstGeom prst="rect">
            <a:avLst/>
          </a:prstGeom>
          <a:noFill/>
        </p:spPr>
        <p:txBody>
          <a:bodyPr wrap="square" rtlCol="0">
            <a:spAutoFit/>
          </a:bodyPr>
          <a:lstStyle/>
          <a:p>
            <a:pPr marL="285750" indent="-285750">
              <a:lnSpc>
                <a:spcPct val="150000"/>
              </a:lnSpc>
              <a:buFont typeface="Wingdings" pitchFamily="2" charset="2"/>
              <a:buChar char="q"/>
            </a:pPr>
            <a:r>
              <a:rPr lang="tr-TR" sz="2000" dirty="0" err="1"/>
              <a:t>KDS’lerin</a:t>
            </a:r>
            <a:r>
              <a:rPr lang="tr-TR" sz="2000" dirty="0"/>
              <a:t> tetiklenmesi için ;</a:t>
            </a:r>
          </a:p>
          <a:p>
            <a:pPr marL="742950" lvl="1" indent="-285750">
              <a:lnSpc>
                <a:spcPct val="150000"/>
              </a:lnSpc>
              <a:buFont typeface="Wingdings" pitchFamily="2" charset="2"/>
              <a:buChar char="§"/>
            </a:pPr>
            <a:r>
              <a:rPr lang="tr-TR" sz="2000" dirty="0"/>
              <a:t>Covid-19 ve DM tanılarının olması,</a:t>
            </a:r>
          </a:p>
          <a:p>
            <a:pPr marL="742950" lvl="1" indent="-285750">
              <a:lnSpc>
                <a:spcPct val="150000"/>
              </a:lnSpc>
              <a:buFont typeface="Wingdings" pitchFamily="2" charset="2"/>
              <a:buChar char="§"/>
            </a:pPr>
            <a:r>
              <a:rPr lang="tr-TR" sz="2000" dirty="0"/>
              <a:t>HbA1c&gt;7 olması gerekmektedir.</a:t>
            </a:r>
          </a:p>
          <a:p>
            <a:pPr marL="285750" indent="-285750">
              <a:lnSpc>
                <a:spcPct val="150000"/>
              </a:lnSpc>
              <a:buFont typeface="Wingdings" pitchFamily="2" charset="2"/>
              <a:buChar char="q"/>
            </a:pPr>
            <a:r>
              <a:rPr lang="tr-TR" sz="2000" dirty="0"/>
              <a:t>Hastalığın tedavisi için multidisipliner yaklaşım gerektiği için </a:t>
            </a:r>
            <a:r>
              <a:rPr lang="tr-TR" sz="2000" dirty="0" err="1"/>
              <a:t>KDS’ler</a:t>
            </a:r>
            <a:r>
              <a:rPr lang="tr-TR" sz="2000" dirty="0"/>
              <a:t>;</a:t>
            </a:r>
          </a:p>
          <a:p>
            <a:pPr marL="742950" lvl="1" indent="-285750">
              <a:lnSpc>
                <a:spcPct val="150000"/>
              </a:lnSpc>
              <a:buFont typeface="Wingdings" pitchFamily="2" charset="2"/>
              <a:buChar char="§"/>
            </a:pPr>
            <a:r>
              <a:rPr lang="tr-TR" sz="2000" dirty="0"/>
              <a:t>İlgili hekimlere (Uzm. Dr. İskender Yüksel,  Uzm. Dr. Zeynep Ergenç ve Uzm. Dr. Hasan Ergenç), </a:t>
            </a:r>
          </a:p>
          <a:p>
            <a:pPr marL="742950" lvl="1" indent="-285750">
              <a:lnSpc>
                <a:spcPct val="150000"/>
              </a:lnSpc>
              <a:buFont typeface="Wingdings" pitchFamily="2" charset="2"/>
              <a:buChar char="§"/>
            </a:pPr>
            <a:r>
              <a:rPr lang="tr-TR" sz="2000" dirty="0"/>
              <a:t>Diyetisyene,</a:t>
            </a:r>
          </a:p>
          <a:p>
            <a:pPr marL="742950" lvl="1" indent="-285750">
              <a:lnSpc>
                <a:spcPct val="150000"/>
              </a:lnSpc>
              <a:buFont typeface="Wingdings" pitchFamily="2" charset="2"/>
              <a:buChar char="§"/>
            </a:pPr>
            <a:r>
              <a:rPr lang="tr-TR" sz="2000" dirty="0"/>
              <a:t>İlgili servis hemşirelerine tanımlanmıştır.</a:t>
            </a:r>
          </a:p>
        </p:txBody>
      </p:sp>
    </p:spTree>
    <p:extLst>
      <p:ext uri="{BB962C8B-B14F-4D97-AF65-F5344CB8AC3E}">
        <p14:creationId xmlns:p14="http://schemas.microsoft.com/office/powerpoint/2010/main" val="85206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Metin kutusu 8"/>
          <p:cNvSpPr txBox="1"/>
          <p:nvPr/>
        </p:nvSpPr>
        <p:spPr>
          <a:xfrm>
            <a:off x="3777307" y="1710171"/>
            <a:ext cx="7139737" cy="3970318"/>
          </a:xfrm>
          <a:prstGeom prst="rect">
            <a:avLst/>
          </a:prstGeom>
          <a:noFill/>
        </p:spPr>
        <p:txBody>
          <a:bodyPr wrap="square" rtlCol="0">
            <a:spAutoFit/>
          </a:bodyPr>
          <a:lstStyle/>
          <a:p>
            <a:pPr algn="just">
              <a:lnSpc>
                <a:spcPct val="150000"/>
              </a:lnSpc>
            </a:pPr>
            <a:r>
              <a:rPr lang="tr-TR" b="1" i="1" dirty="0"/>
              <a:t>Çağın gerektirdiği bilgi ve teknolojiyi kullanarak kaliteli hizmet vermek,  hastalarımızın ve çalışanlarımızın memnuniyetini en üst düzeyde tutmak, hasta ve çalışan güvenliğini en üst düzeye yükselterek sektörde var olmak.</a:t>
            </a:r>
          </a:p>
          <a:p>
            <a:pPr algn="just"/>
            <a:endParaRPr lang="tr-TR" dirty="0"/>
          </a:p>
          <a:p>
            <a:pPr algn="just"/>
            <a:endParaRPr lang="tr-TR" b="1" i="1" dirty="0"/>
          </a:p>
          <a:p>
            <a:pPr algn="just"/>
            <a:r>
              <a:rPr lang="tr-TR" b="1" i="1" dirty="0"/>
              <a:t>	</a:t>
            </a:r>
          </a:p>
          <a:p>
            <a:pPr algn="just"/>
            <a:endParaRPr lang="tr-TR" b="1" i="1" dirty="0"/>
          </a:p>
          <a:p>
            <a:pPr algn="just"/>
            <a:r>
              <a:rPr lang="tr-TR" b="1" i="1" dirty="0"/>
              <a:t>Sunduğu hizmetin kalitesi ile bölgede örnek gösterilen hastane olmak.</a:t>
            </a:r>
            <a:endParaRPr lang="tr-TR" dirty="0"/>
          </a:p>
          <a:p>
            <a:pPr algn="just"/>
            <a:endParaRPr lang="tr-TR" dirty="0"/>
          </a:p>
          <a:p>
            <a:endParaRPr lang="tr-TR" dirty="0"/>
          </a:p>
          <a:p>
            <a:endParaRPr lang="tr-TR" dirty="0"/>
          </a:p>
        </p:txBody>
      </p:sp>
      <p:pic>
        <p:nvPicPr>
          <p:cNvPr id="10" name="Resim 9"/>
          <p:cNvPicPr>
            <a:picLocks noChangeAspect="1"/>
          </p:cNvPicPr>
          <p:nvPr/>
        </p:nvPicPr>
        <p:blipFill>
          <a:blip r:embed="rId3" cstate="print"/>
          <a:stretch>
            <a:fillRect/>
          </a:stretch>
        </p:blipFill>
        <p:spPr>
          <a:xfrm>
            <a:off x="957943" y="1933191"/>
            <a:ext cx="2131745" cy="1254034"/>
          </a:xfrm>
          <a:prstGeom prst="rect">
            <a:avLst/>
          </a:prstGeom>
        </p:spPr>
      </p:pic>
      <p:pic>
        <p:nvPicPr>
          <p:cNvPr id="11" name="Resim 10"/>
          <p:cNvPicPr>
            <a:picLocks noChangeAspect="1"/>
          </p:cNvPicPr>
          <p:nvPr/>
        </p:nvPicPr>
        <p:blipFill>
          <a:blip r:embed="rId4" cstate="print"/>
          <a:stretch>
            <a:fillRect/>
          </a:stretch>
        </p:blipFill>
        <p:spPr>
          <a:xfrm>
            <a:off x="952213" y="3978102"/>
            <a:ext cx="2131745" cy="1332090"/>
          </a:xfrm>
          <a:prstGeom prst="rect">
            <a:avLst/>
          </a:prstGeom>
        </p:spPr>
      </p:pic>
      <p:sp>
        <p:nvSpPr>
          <p:cNvPr id="14" name="13 Dikdörtgen"/>
          <p:cNvSpPr/>
          <p:nvPr/>
        </p:nvSpPr>
        <p:spPr>
          <a:xfrm>
            <a:off x="8820615" y="5798634"/>
            <a:ext cx="2096429" cy="40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Metin kutusu 2"/>
          <p:cNvSpPr txBox="1"/>
          <p:nvPr/>
        </p:nvSpPr>
        <p:spPr>
          <a:xfrm>
            <a:off x="2238461" y="530854"/>
            <a:ext cx="8130344" cy="584775"/>
          </a:xfrm>
          <a:prstGeom prst="rect">
            <a:avLst/>
          </a:prstGeom>
          <a:noFill/>
        </p:spPr>
        <p:txBody>
          <a:bodyPr wrap="square" rtlCol="0">
            <a:spAutoFit/>
          </a:bodyPr>
          <a:lstStyle/>
          <a:p>
            <a:pPr algn="ctr"/>
            <a:r>
              <a:rPr lang="tr-TR" sz="3200" b="1" dirty="0">
                <a:solidFill>
                  <a:srgbClr val="FF0000"/>
                </a:solidFill>
                <a:latin typeface="Copperplate Gothic Bold" pitchFamily="34" charset="0"/>
              </a:rPr>
              <a:t>MİSYON ve VİZYON</a:t>
            </a:r>
          </a:p>
        </p:txBody>
      </p:sp>
      <p:sp>
        <p:nvSpPr>
          <p:cNvPr id="2" name="Köşeli Çift Ayraç 1"/>
          <p:cNvSpPr/>
          <p:nvPr/>
        </p:nvSpPr>
        <p:spPr>
          <a:xfrm>
            <a:off x="3412273" y="2107580"/>
            <a:ext cx="211873" cy="98130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6" name="Köşeli Çift Ayraç 15"/>
          <p:cNvSpPr/>
          <p:nvPr/>
        </p:nvSpPr>
        <p:spPr>
          <a:xfrm>
            <a:off x="3440152" y="4100763"/>
            <a:ext cx="211873" cy="981308"/>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Tree>
    <p:extLst>
      <p:ext uri="{BB962C8B-B14F-4D97-AF65-F5344CB8AC3E}">
        <p14:creationId xmlns:p14="http://schemas.microsoft.com/office/powerpoint/2010/main" val="108454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Aydh\Desktop\DM COVİD\kkd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89" y="4170880"/>
            <a:ext cx="11270511" cy="1303338"/>
          </a:xfrm>
          <a:prstGeom prst="rect">
            <a:avLst/>
          </a:prstGeom>
          <a:noFill/>
          <a:ln w="25400" cmpd="sng">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Aydh\Desktop\DM COVİD\kk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126" y="1542430"/>
            <a:ext cx="11040435" cy="1997075"/>
          </a:xfrm>
          <a:prstGeom prst="rect">
            <a:avLst/>
          </a:prstGeom>
          <a:noFill/>
          <a:ln w="25400" cmpd="sng">
            <a:solidFill>
              <a:schemeClr val="tx1"/>
            </a:solidFill>
          </a:ln>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086101" y="448867"/>
            <a:ext cx="5714999" cy="523220"/>
          </a:xfrm>
          <a:prstGeom prst="rect">
            <a:avLst/>
          </a:prstGeom>
          <a:noFill/>
        </p:spPr>
        <p:txBody>
          <a:bodyPr wrap="square" rtlCol="0">
            <a:spAutoFit/>
          </a:bodyPr>
          <a:lstStyle/>
          <a:p>
            <a:r>
              <a:rPr lang="tr-TR" sz="2800" b="1" dirty="0">
                <a:solidFill>
                  <a:srgbClr val="FF0000"/>
                </a:solidFill>
              </a:rPr>
              <a:t>KARAR DESTEK SİSTEM İŞLEYİŞİMİZ</a:t>
            </a:r>
          </a:p>
        </p:txBody>
      </p:sp>
      <p:sp>
        <p:nvSpPr>
          <p:cNvPr id="7" name="Çerçeve 6"/>
          <p:cNvSpPr/>
          <p:nvPr/>
        </p:nvSpPr>
        <p:spPr>
          <a:xfrm>
            <a:off x="6068292" y="1984667"/>
            <a:ext cx="3304309" cy="820882"/>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Çerçeve 7"/>
          <p:cNvSpPr/>
          <p:nvPr/>
        </p:nvSpPr>
        <p:spPr>
          <a:xfrm>
            <a:off x="4842164" y="5049990"/>
            <a:ext cx="3813463" cy="413838"/>
          </a:xfrm>
          <a:prstGeom prst="frame">
            <a:avLst>
              <a:gd name="adj1" fmla="val 125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Bulut 11"/>
          <p:cNvSpPr/>
          <p:nvPr/>
        </p:nvSpPr>
        <p:spPr>
          <a:xfrm rot="21209576">
            <a:off x="8437417" y="718600"/>
            <a:ext cx="2556163" cy="1460621"/>
          </a:xfrm>
          <a:prstGeom prst="cloud">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KDS işleyişi için olması gereken tanılar ;</a:t>
            </a:r>
          </a:p>
        </p:txBody>
      </p:sp>
      <p:sp>
        <p:nvSpPr>
          <p:cNvPr id="13" name="Bulut 12"/>
          <p:cNvSpPr/>
          <p:nvPr/>
        </p:nvSpPr>
        <p:spPr>
          <a:xfrm rot="21225462">
            <a:off x="8234797" y="4035797"/>
            <a:ext cx="2421082" cy="1319645"/>
          </a:xfrm>
          <a:prstGeom prst="cloud">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KDS işleyişi için HbA1c &gt;7 olmalı.</a:t>
            </a:r>
          </a:p>
        </p:txBody>
      </p:sp>
    </p:spTree>
    <p:extLst>
      <p:ext uri="{BB962C8B-B14F-4D97-AF65-F5344CB8AC3E}">
        <p14:creationId xmlns:p14="http://schemas.microsoft.com/office/powerpoint/2010/main" val="119980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086101" y="264335"/>
            <a:ext cx="5714999" cy="523220"/>
          </a:xfrm>
          <a:prstGeom prst="rect">
            <a:avLst/>
          </a:prstGeom>
          <a:noFill/>
        </p:spPr>
        <p:txBody>
          <a:bodyPr wrap="square" rtlCol="0">
            <a:spAutoFit/>
          </a:bodyPr>
          <a:lstStyle/>
          <a:p>
            <a:r>
              <a:rPr lang="tr-TR" sz="2800" b="1" dirty="0">
                <a:solidFill>
                  <a:srgbClr val="FF0000"/>
                </a:solidFill>
              </a:rPr>
              <a:t>KARAR DESTEK SİSTEM İŞLEYİŞİMİZ</a:t>
            </a:r>
          </a:p>
        </p:txBody>
      </p:sp>
      <p:sp>
        <p:nvSpPr>
          <p:cNvPr id="11" name="Metin kutusu 10"/>
          <p:cNvSpPr txBox="1"/>
          <p:nvPr/>
        </p:nvSpPr>
        <p:spPr>
          <a:xfrm>
            <a:off x="1424173" y="1132608"/>
            <a:ext cx="9777227" cy="369332"/>
          </a:xfrm>
          <a:prstGeom prst="rect">
            <a:avLst/>
          </a:prstGeom>
          <a:noFill/>
        </p:spPr>
        <p:txBody>
          <a:bodyPr wrap="square" rtlCol="0">
            <a:spAutoFit/>
          </a:bodyPr>
          <a:lstStyle/>
          <a:p>
            <a:r>
              <a:rPr lang="tr-TR" dirty="0"/>
              <a:t>Hastamızda Covid-19 ve DM tanıları olduğunda hastaya kan tetkiki yapılır ve HbA1c &gt;7 olursa ;</a:t>
            </a:r>
          </a:p>
        </p:txBody>
      </p:sp>
      <p:pic>
        <p:nvPicPr>
          <p:cNvPr id="2050" name="Picture 2" descr="C:\Users\Aydh\Desktop\DM COVİD\kk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894" y="1778940"/>
            <a:ext cx="6417184" cy="3969326"/>
          </a:xfrm>
          <a:prstGeom prst="rect">
            <a:avLst/>
          </a:prstGeom>
          <a:noFill/>
          <a:ln w="25400" cmpd="sng">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4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ydh\Desktop\DM COVİD\kk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022" y="779513"/>
            <a:ext cx="5222357" cy="3300514"/>
          </a:xfrm>
          <a:prstGeom prst="rect">
            <a:avLst/>
          </a:prstGeom>
          <a:noFill/>
          <a:ln w="25400" cmpd="sng">
            <a:solidFill>
              <a:srgbClr val="002060"/>
            </a:solidFill>
          </a:ln>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086101" y="114915"/>
            <a:ext cx="6431972" cy="584775"/>
          </a:xfrm>
          <a:prstGeom prst="rect">
            <a:avLst/>
          </a:prstGeom>
          <a:noFill/>
        </p:spPr>
        <p:txBody>
          <a:bodyPr wrap="square" rtlCol="0">
            <a:spAutoFit/>
          </a:bodyPr>
          <a:lstStyle/>
          <a:p>
            <a:r>
              <a:rPr lang="tr-TR" sz="3200" b="1" dirty="0">
                <a:solidFill>
                  <a:srgbClr val="FF0000"/>
                </a:solidFill>
              </a:rPr>
              <a:t>KARAR DESTEK SİSTEM İŞLEYİŞİMİZ</a:t>
            </a:r>
          </a:p>
        </p:txBody>
      </p:sp>
      <p:sp>
        <p:nvSpPr>
          <p:cNvPr id="11" name="Metin kutusu 10"/>
          <p:cNvSpPr txBox="1"/>
          <p:nvPr/>
        </p:nvSpPr>
        <p:spPr>
          <a:xfrm>
            <a:off x="7153054" y="1060167"/>
            <a:ext cx="4189228" cy="2126864"/>
          </a:xfrm>
          <a:prstGeom prst="rect">
            <a:avLst/>
          </a:prstGeom>
          <a:noFill/>
        </p:spPr>
        <p:txBody>
          <a:bodyPr wrap="square" rtlCol="0">
            <a:spAutoFit/>
          </a:bodyPr>
          <a:lstStyle/>
          <a:p>
            <a:pPr marL="285750" indent="-285750" algn="just">
              <a:lnSpc>
                <a:spcPct val="150000"/>
              </a:lnSpc>
              <a:buClr>
                <a:srgbClr val="C00000"/>
              </a:buClr>
              <a:buFont typeface="Courier New" pitchFamily="49" charset="0"/>
              <a:buChar char="o"/>
            </a:pPr>
            <a:r>
              <a:rPr lang="tr-TR" dirty="0"/>
              <a:t>Agresif tedavi şablonu seçildiğinde oluşturduğumuz şablon ekrana gelir ve uygun olan tedavi seçilir.</a:t>
            </a:r>
          </a:p>
          <a:p>
            <a:pPr marL="285750" indent="-285750" algn="just">
              <a:lnSpc>
                <a:spcPct val="150000"/>
              </a:lnSpc>
              <a:buClr>
                <a:srgbClr val="C00000"/>
              </a:buClr>
              <a:buFont typeface="Courier New" pitchFamily="49" charset="0"/>
              <a:buChar char="o"/>
            </a:pPr>
            <a:r>
              <a:rPr lang="tr-TR" dirty="0"/>
              <a:t>‘Tamam’ dendiğinde tedavi iş planımıza eklenmiş olur.</a:t>
            </a:r>
          </a:p>
        </p:txBody>
      </p:sp>
      <p:pic>
        <p:nvPicPr>
          <p:cNvPr id="3074" name="Picture 2" descr="C:\Users\Aydh\Desktop\DM COVİD\kk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128" y="4105198"/>
            <a:ext cx="10645258" cy="2628900"/>
          </a:xfrm>
          <a:prstGeom prst="rect">
            <a:avLst/>
          </a:prstGeom>
          <a:noFill/>
          <a:ln w="25400" cmpd="sng">
            <a:solidFill>
              <a:srgbClr val="002060"/>
            </a:solidFill>
          </a:ln>
          <a:extLst>
            <a:ext uri="{909E8E84-426E-40DD-AFC4-6F175D3DCCD1}">
              <a14:hiddenFill xmlns:a14="http://schemas.microsoft.com/office/drawing/2010/main">
                <a:solidFill>
                  <a:srgbClr val="FFFFFF"/>
                </a:solidFill>
              </a14:hiddenFill>
            </a:ext>
          </a:extLst>
        </p:spPr>
      </p:pic>
      <p:sp>
        <p:nvSpPr>
          <p:cNvPr id="2" name="Bükülü Ok 1"/>
          <p:cNvSpPr/>
          <p:nvPr/>
        </p:nvSpPr>
        <p:spPr>
          <a:xfrm rot="5400000">
            <a:off x="6241311" y="2666036"/>
            <a:ext cx="1158949" cy="1254642"/>
          </a:xfrm>
          <a:prstGeom prst="bentArrow">
            <a:avLst/>
          </a:prstGeom>
          <a:gradFill flip="none" rotWithShape="1">
            <a:gsLst>
              <a:gs pos="0">
                <a:srgbClr val="5DC5D3">
                  <a:tint val="66000"/>
                  <a:satMod val="160000"/>
                </a:srgbClr>
              </a:gs>
              <a:gs pos="50000">
                <a:srgbClr val="5DC5D3">
                  <a:tint val="44500"/>
                  <a:satMod val="160000"/>
                </a:srgbClr>
              </a:gs>
              <a:gs pos="100000">
                <a:srgbClr val="5DC5D3">
                  <a:tint val="23500"/>
                  <a:satMod val="160000"/>
                </a:srgbClr>
              </a:gs>
            </a:gsLst>
            <a:lin ang="10800000" scaled="1"/>
            <a:tileRect/>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80069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086101" y="114915"/>
            <a:ext cx="6431972" cy="584775"/>
          </a:xfrm>
          <a:prstGeom prst="rect">
            <a:avLst/>
          </a:prstGeom>
          <a:noFill/>
        </p:spPr>
        <p:txBody>
          <a:bodyPr wrap="square" rtlCol="0">
            <a:spAutoFit/>
          </a:bodyPr>
          <a:lstStyle/>
          <a:p>
            <a:r>
              <a:rPr lang="tr-TR" sz="3200" b="1" dirty="0">
                <a:solidFill>
                  <a:srgbClr val="FF0000"/>
                </a:solidFill>
              </a:rPr>
              <a:t>KARAR DESTEK SİSTEM İŞLEYİŞİMİZ</a:t>
            </a:r>
          </a:p>
        </p:txBody>
      </p:sp>
      <p:pic>
        <p:nvPicPr>
          <p:cNvPr id="1026" name="Picture 2" descr="C:\Users\Aydh\Desktop\h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65" y="737949"/>
            <a:ext cx="5512022" cy="3408071"/>
          </a:xfrm>
          <a:prstGeom prst="rect">
            <a:avLst/>
          </a:prstGeom>
          <a:noFill/>
          <a:ln w="25400" cmpd="sng">
            <a:solidFill>
              <a:srgbClr val="C00000"/>
            </a:solidFill>
          </a:ln>
          <a:extLst>
            <a:ext uri="{909E8E84-426E-40DD-AFC4-6F175D3DCCD1}">
              <a14:hiddenFill xmlns:a14="http://schemas.microsoft.com/office/drawing/2010/main">
                <a:solidFill>
                  <a:srgbClr val="FFFFFF"/>
                </a:solidFill>
              </a14:hiddenFill>
            </a:ext>
          </a:extLst>
        </p:spPr>
      </p:pic>
      <p:pic>
        <p:nvPicPr>
          <p:cNvPr id="13" name="Picture 3" descr="C:\Users\Aydh\Downloads\WhatsApp Image 2022-03-13 at 15.33.2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70" y="2061312"/>
            <a:ext cx="5747884" cy="4682387"/>
          </a:xfrm>
          <a:prstGeom prst="rect">
            <a:avLst/>
          </a:prstGeom>
          <a:noFill/>
          <a:ln w="31750" cmpd="sng">
            <a:solidFill>
              <a:srgbClr val="C00000"/>
            </a:solidFill>
          </a:ln>
          <a:extLst>
            <a:ext uri="{909E8E84-426E-40DD-AFC4-6F175D3DCCD1}">
              <a14:hiddenFill xmlns:a14="http://schemas.microsoft.com/office/drawing/2010/main">
                <a:solidFill>
                  <a:srgbClr val="FFFFFF"/>
                </a:solidFill>
              </a14:hiddenFill>
            </a:ext>
          </a:extLst>
        </p:spPr>
      </p:pic>
      <p:sp>
        <p:nvSpPr>
          <p:cNvPr id="14" name="Bükülü Ok 13"/>
          <p:cNvSpPr/>
          <p:nvPr/>
        </p:nvSpPr>
        <p:spPr>
          <a:xfrm rot="5400000">
            <a:off x="6902279" y="1072986"/>
            <a:ext cx="504204" cy="1090564"/>
          </a:xfrm>
          <a:prstGeom prst="bentArrow">
            <a:avLst>
              <a:gd name="adj1" fmla="val 33243"/>
              <a:gd name="adj2" fmla="val 50000"/>
              <a:gd name="adj3" fmla="val 35304"/>
              <a:gd name="adj4" fmla="val 23141"/>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 name="Metin kutusu 2"/>
          <p:cNvSpPr txBox="1"/>
          <p:nvPr/>
        </p:nvSpPr>
        <p:spPr>
          <a:xfrm>
            <a:off x="1361210" y="4852555"/>
            <a:ext cx="4343399" cy="1200329"/>
          </a:xfrm>
          <a:prstGeom prst="rect">
            <a:avLst/>
          </a:prstGeom>
          <a:noFill/>
        </p:spPr>
        <p:txBody>
          <a:bodyPr wrap="square" rtlCol="0">
            <a:spAutoFit/>
          </a:bodyPr>
          <a:lstStyle/>
          <a:p>
            <a:pPr algn="just"/>
            <a:r>
              <a:rPr lang="tr-TR" dirty="0"/>
              <a:t>Covid-19 ve DM tanılı HbA1c&gt;7 olan hastaların klinik seyirlerine destek olmak amaçlı diyetlerinin de düzenlenmesi gerekmektedir. </a:t>
            </a:r>
          </a:p>
        </p:txBody>
      </p:sp>
    </p:spTree>
    <p:extLst>
      <p:ext uri="{BB962C8B-B14F-4D97-AF65-F5344CB8AC3E}">
        <p14:creationId xmlns:p14="http://schemas.microsoft.com/office/powerpoint/2010/main" val="171289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086101" y="313252"/>
            <a:ext cx="6431972" cy="584775"/>
          </a:xfrm>
          <a:prstGeom prst="rect">
            <a:avLst/>
          </a:prstGeom>
          <a:noFill/>
        </p:spPr>
        <p:txBody>
          <a:bodyPr wrap="square" rtlCol="0">
            <a:spAutoFit/>
          </a:bodyPr>
          <a:lstStyle/>
          <a:p>
            <a:r>
              <a:rPr lang="tr-TR" sz="3200" b="1" dirty="0">
                <a:solidFill>
                  <a:srgbClr val="FF0000"/>
                </a:solidFill>
              </a:rPr>
              <a:t>KARAR DESTEK SİSTEM İŞLEYİŞİMİZ</a:t>
            </a:r>
          </a:p>
        </p:txBody>
      </p:sp>
      <p:pic>
        <p:nvPicPr>
          <p:cNvPr id="2050" name="Picture 2" descr="C:\Users\Aydh\Desktop\hem k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6405" y="1667901"/>
            <a:ext cx="7559097" cy="4671130"/>
          </a:xfrm>
          <a:prstGeom prst="rect">
            <a:avLst/>
          </a:prstGeom>
          <a:noFill/>
          <a:ln w="31750" cmpd="sng">
            <a:solidFill>
              <a:srgbClr val="C00000"/>
            </a:solidFill>
          </a:ln>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539764" y="979228"/>
            <a:ext cx="9162873" cy="369332"/>
          </a:xfrm>
          <a:prstGeom prst="rect">
            <a:avLst/>
          </a:prstGeom>
          <a:noFill/>
        </p:spPr>
        <p:txBody>
          <a:bodyPr wrap="square" rtlCol="0">
            <a:spAutoFit/>
          </a:bodyPr>
          <a:lstStyle/>
          <a:p>
            <a:r>
              <a:rPr lang="tr-TR" dirty="0"/>
              <a:t>İlgili servis hemşirelerinin bu hastaları gözden kaçırmamaları için uyarı konulmuştur.</a:t>
            </a:r>
          </a:p>
        </p:txBody>
      </p:sp>
    </p:spTree>
    <p:extLst>
      <p:ext uri="{BB962C8B-B14F-4D97-AF65-F5344CB8AC3E}">
        <p14:creationId xmlns:p14="http://schemas.microsoft.com/office/powerpoint/2010/main" val="560968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şağı Ok Belirtme Çizgisi 1"/>
          <p:cNvSpPr/>
          <p:nvPr/>
        </p:nvSpPr>
        <p:spPr>
          <a:xfrm>
            <a:off x="2795155" y="1995055"/>
            <a:ext cx="7263245" cy="1677055"/>
          </a:xfrm>
          <a:prstGeom prst="downArrowCallout">
            <a:avLst/>
          </a:prstGeom>
          <a:gradFill flip="none" rotWithShape="1">
            <a:gsLst>
              <a:gs pos="0">
                <a:srgbClr val="FF31E2">
                  <a:tint val="66000"/>
                  <a:satMod val="160000"/>
                </a:srgbClr>
              </a:gs>
              <a:gs pos="50000">
                <a:srgbClr val="FF31E2">
                  <a:tint val="44500"/>
                  <a:satMod val="160000"/>
                </a:srgbClr>
              </a:gs>
              <a:gs pos="100000">
                <a:srgbClr val="FF31E2">
                  <a:tint val="23500"/>
                  <a:satMod val="160000"/>
                </a:srgbClr>
              </a:gs>
            </a:gsLst>
            <a:lin ang="135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YAPTIĞIMIZ ÇALIŞMALARIN SONUÇLARI</a:t>
            </a:r>
          </a:p>
        </p:txBody>
      </p:sp>
    </p:spTree>
    <p:extLst>
      <p:ext uri="{BB962C8B-B14F-4D97-AF65-F5344CB8AC3E}">
        <p14:creationId xmlns:p14="http://schemas.microsoft.com/office/powerpoint/2010/main" val="544003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graphicFrame>
        <p:nvGraphicFramePr>
          <p:cNvPr id="6" name="Tablo 5"/>
          <p:cNvGraphicFramePr>
            <a:graphicFrameLocks noGrp="1"/>
          </p:cNvGraphicFramePr>
          <p:nvPr>
            <p:extLst>
              <p:ext uri="{D42A27DB-BD31-4B8C-83A1-F6EECF244321}">
                <p14:modId xmlns:p14="http://schemas.microsoft.com/office/powerpoint/2010/main" val="3251067296"/>
              </p:ext>
            </p:extLst>
          </p:nvPr>
        </p:nvGraphicFramePr>
        <p:xfrm>
          <a:off x="822590" y="836085"/>
          <a:ext cx="4877711" cy="5219841"/>
        </p:xfrm>
        <a:graphic>
          <a:graphicData uri="http://schemas.openxmlformats.org/drawingml/2006/table">
            <a:tbl>
              <a:tblPr firstRow="1" bandRow="1">
                <a:tableStyleId>{22838BEF-8BB2-4498-84A7-C5851F593DF1}</a:tableStyleId>
              </a:tblPr>
              <a:tblGrid>
                <a:gridCol w="745181">
                  <a:extLst>
                    <a:ext uri="{9D8B030D-6E8A-4147-A177-3AD203B41FA5}">
                      <a16:colId xmlns:a16="http://schemas.microsoft.com/office/drawing/2014/main" val="20000"/>
                    </a:ext>
                  </a:extLst>
                </a:gridCol>
                <a:gridCol w="713923">
                  <a:extLst>
                    <a:ext uri="{9D8B030D-6E8A-4147-A177-3AD203B41FA5}">
                      <a16:colId xmlns:a16="http://schemas.microsoft.com/office/drawing/2014/main" val="20001"/>
                    </a:ext>
                  </a:extLst>
                </a:gridCol>
                <a:gridCol w="792078">
                  <a:extLst>
                    <a:ext uri="{9D8B030D-6E8A-4147-A177-3AD203B41FA5}">
                      <a16:colId xmlns:a16="http://schemas.microsoft.com/office/drawing/2014/main" val="20002"/>
                    </a:ext>
                  </a:extLst>
                </a:gridCol>
                <a:gridCol w="934813">
                  <a:extLst>
                    <a:ext uri="{9D8B030D-6E8A-4147-A177-3AD203B41FA5}">
                      <a16:colId xmlns:a16="http://schemas.microsoft.com/office/drawing/2014/main" val="20003"/>
                    </a:ext>
                  </a:extLst>
                </a:gridCol>
                <a:gridCol w="845858">
                  <a:extLst>
                    <a:ext uri="{9D8B030D-6E8A-4147-A177-3AD203B41FA5}">
                      <a16:colId xmlns:a16="http://schemas.microsoft.com/office/drawing/2014/main" val="20004"/>
                    </a:ext>
                  </a:extLst>
                </a:gridCol>
                <a:gridCol w="845858">
                  <a:extLst>
                    <a:ext uri="{9D8B030D-6E8A-4147-A177-3AD203B41FA5}">
                      <a16:colId xmlns:a16="http://schemas.microsoft.com/office/drawing/2014/main" val="20005"/>
                    </a:ext>
                  </a:extLst>
                </a:gridCol>
              </a:tblGrid>
              <a:tr h="1017373">
                <a:tc>
                  <a:txBody>
                    <a:bodyPr/>
                    <a:lstStyle/>
                    <a:p>
                      <a:pPr algn="ctr"/>
                      <a:r>
                        <a:rPr lang="tr-TR" sz="1100" dirty="0"/>
                        <a:t>TANILAR – 2021-2022</a:t>
                      </a:r>
                      <a:r>
                        <a:rPr lang="tr-TR" sz="1100" baseline="0" dirty="0"/>
                        <a:t> </a:t>
                      </a:r>
                      <a:r>
                        <a:rPr lang="tr-TR" sz="1100" dirty="0"/>
                        <a:t>Yılı</a:t>
                      </a:r>
                    </a:p>
                  </a:txBody>
                  <a:tcPr/>
                </a:tc>
                <a:tc>
                  <a:txBody>
                    <a:bodyPr/>
                    <a:lstStyle/>
                    <a:p>
                      <a:pPr algn="ctr"/>
                      <a:r>
                        <a:rPr lang="tr-TR" sz="1100" dirty="0"/>
                        <a:t>HASTA</a:t>
                      </a:r>
                      <a:r>
                        <a:rPr lang="tr-TR" sz="1100" baseline="0" dirty="0"/>
                        <a:t> </a:t>
                      </a:r>
                      <a:r>
                        <a:rPr lang="tr-TR" sz="1100" dirty="0"/>
                        <a:t>SAYILARI</a:t>
                      </a:r>
                    </a:p>
                  </a:txBody>
                  <a:tcPr/>
                </a:tc>
                <a:tc>
                  <a:txBody>
                    <a:bodyPr/>
                    <a:lstStyle/>
                    <a:p>
                      <a:pPr algn="ctr"/>
                      <a:r>
                        <a:rPr lang="tr-TR" sz="1100" dirty="0"/>
                        <a:t>ÖLÜM SAYILARI</a:t>
                      </a:r>
                    </a:p>
                  </a:txBody>
                  <a:tcPr/>
                </a:tc>
                <a:tc>
                  <a:txBody>
                    <a:bodyPr/>
                    <a:lstStyle/>
                    <a:p>
                      <a:pPr algn="ctr"/>
                      <a:r>
                        <a:rPr lang="tr-TR" sz="1100" dirty="0"/>
                        <a:t>ÖLENLERİN</a:t>
                      </a:r>
                    </a:p>
                    <a:p>
                      <a:pPr algn="ctr"/>
                      <a:r>
                        <a:rPr lang="tr-TR" sz="1100" dirty="0"/>
                        <a:t>TEK</a:t>
                      </a:r>
                      <a:r>
                        <a:rPr lang="tr-TR" sz="1100" baseline="0" dirty="0"/>
                        <a:t> DOZ AŞI OLAN SAYISI</a:t>
                      </a:r>
                      <a:endParaRPr lang="tr-TR" sz="1100" dirty="0"/>
                    </a:p>
                  </a:txBody>
                  <a:tcPr/>
                </a:tc>
                <a:tc>
                  <a:txBody>
                    <a:bodyPr/>
                    <a:lstStyle/>
                    <a:p>
                      <a:pPr algn="ctr"/>
                      <a:r>
                        <a:rPr lang="tr-TR" sz="1100" dirty="0"/>
                        <a:t>ÖLENLERİN</a:t>
                      </a:r>
                    </a:p>
                    <a:p>
                      <a:pPr algn="ctr"/>
                      <a:r>
                        <a:rPr lang="tr-TR" sz="1100" baseline="0" dirty="0"/>
                        <a:t>ÇİFT DOZ AŞI OLAN SAYISI</a:t>
                      </a:r>
                      <a:endParaRPr lang="tr-TR" sz="1100" dirty="0"/>
                    </a:p>
                  </a:txBody>
                  <a:tcPr/>
                </a:tc>
                <a:tc>
                  <a:txBody>
                    <a:bodyPr/>
                    <a:lstStyle/>
                    <a:p>
                      <a:pPr algn="ctr"/>
                      <a:r>
                        <a:rPr lang="tr-TR" sz="1200" dirty="0"/>
                        <a:t>HASTANEDE</a:t>
                      </a:r>
                      <a:r>
                        <a:rPr lang="tr-TR" sz="1200" baseline="0" dirty="0"/>
                        <a:t> YATIŞ SÜRELERİ</a:t>
                      </a:r>
                    </a:p>
                    <a:p>
                      <a:pPr algn="ctr"/>
                      <a:r>
                        <a:rPr lang="tr-TR" sz="1100" baseline="0" dirty="0"/>
                        <a:t>(ORTALAMA</a:t>
                      </a:r>
                      <a:endParaRPr lang="tr-TR" sz="1300" dirty="0"/>
                    </a:p>
                  </a:txBody>
                  <a:tcPr/>
                </a:tc>
                <a:extLst>
                  <a:ext uri="{0D108BD9-81ED-4DB2-BD59-A6C34878D82A}">
                    <a16:rowId xmlns:a16="http://schemas.microsoft.com/office/drawing/2014/main" val="10000"/>
                  </a:ext>
                </a:extLst>
              </a:tr>
              <a:tr h="687801">
                <a:tc>
                  <a:txBody>
                    <a:bodyPr/>
                    <a:lstStyle/>
                    <a:p>
                      <a:pPr algn="ctr"/>
                      <a:r>
                        <a:rPr lang="tr-TR" sz="1400" dirty="0"/>
                        <a:t>Covid-19</a:t>
                      </a:r>
                      <a:r>
                        <a:rPr lang="tr-TR" sz="1400" baseline="0" dirty="0"/>
                        <a:t> + DM</a:t>
                      </a:r>
                      <a:endParaRPr lang="tr-TR" sz="1400" dirty="0"/>
                    </a:p>
                  </a:txBody>
                  <a:tcPr/>
                </a:tc>
                <a:tc>
                  <a:txBody>
                    <a:bodyPr/>
                    <a:lstStyle/>
                    <a:p>
                      <a:pPr algn="ctr"/>
                      <a:r>
                        <a:rPr lang="tr-TR" sz="1400" dirty="0"/>
                        <a:t>186</a:t>
                      </a:r>
                    </a:p>
                  </a:txBody>
                  <a:tcPr/>
                </a:tc>
                <a:tc>
                  <a:txBody>
                    <a:bodyPr/>
                    <a:lstStyle/>
                    <a:p>
                      <a:pPr algn="ctr"/>
                      <a:r>
                        <a:rPr lang="tr-TR" sz="1400" dirty="0"/>
                        <a:t>15</a:t>
                      </a:r>
                    </a:p>
                  </a:txBody>
                  <a:tcPr/>
                </a:tc>
                <a:tc>
                  <a:txBody>
                    <a:bodyPr/>
                    <a:lstStyle/>
                    <a:p>
                      <a:pPr algn="ctr"/>
                      <a:r>
                        <a:rPr lang="tr-TR" sz="1400" dirty="0"/>
                        <a:t>13</a:t>
                      </a:r>
                    </a:p>
                  </a:txBody>
                  <a:tcPr/>
                </a:tc>
                <a:tc>
                  <a:txBody>
                    <a:bodyPr/>
                    <a:lstStyle/>
                    <a:p>
                      <a:pPr algn="ctr"/>
                      <a:r>
                        <a:rPr lang="tr-TR" sz="1400" dirty="0"/>
                        <a:t>2</a:t>
                      </a:r>
                    </a:p>
                  </a:txBody>
                  <a:tcPr/>
                </a:tc>
                <a:tc>
                  <a:txBody>
                    <a:bodyPr/>
                    <a:lstStyle/>
                    <a:p>
                      <a:pPr algn="ctr"/>
                      <a:r>
                        <a:rPr lang="tr-TR" sz="1400" dirty="0"/>
                        <a:t>20 gün</a:t>
                      </a:r>
                    </a:p>
                  </a:txBody>
                  <a:tcPr/>
                </a:tc>
                <a:extLst>
                  <a:ext uri="{0D108BD9-81ED-4DB2-BD59-A6C34878D82A}">
                    <a16:rowId xmlns:a16="http://schemas.microsoft.com/office/drawing/2014/main" val="10001"/>
                  </a:ext>
                </a:extLst>
              </a:tr>
              <a:tr h="4871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Covid-19</a:t>
                      </a:r>
                      <a:r>
                        <a:rPr lang="tr-TR" sz="1400" baseline="0" dirty="0"/>
                        <a:t> + HT</a:t>
                      </a:r>
                      <a:endParaRPr lang="tr-TR" sz="1400" dirty="0"/>
                    </a:p>
                  </a:txBody>
                  <a:tcPr/>
                </a:tc>
                <a:tc>
                  <a:txBody>
                    <a:bodyPr/>
                    <a:lstStyle/>
                    <a:p>
                      <a:pPr algn="ctr"/>
                      <a:r>
                        <a:rPr lang="tr-TR" sz="1400" dirty="0"/>
                        <a:t>74</a:t>
                      </a:r>
                    </a:p>
                  </a:txBody>
                  <a:tcPr/>
                </a:tc>
                <a:tc>
                  <a:txBody>
                    <a:bodyPr/>
                    <a:lstStyle/>
                    <a:p>
                      <a:pPr algn="ctr"/>
                      <a:r>
                        <a:rPr lang="tr-TR" sz="1400" dirty="0"/>
                        <a:t>2</a:t>
                      </a:r>
                    </a:p>
                  </a:txBody>
                  <a:tcPr/>
                </a:tc>
                <a:tc>
                  <a:txBody>
                    <a:bodyPr/>
                    <a:lstStyle/>
                    <a:p>
                      <a:pPr algn="ctr"/>
                      <a:r>
                        <a:rPr lang="tr-TR" sz="1400" dirty="0"/>
                        <a:t>2</a:t>
                      </a:r>
                    </a:p>
                  </a:txBody>
                  <a:tcPr/>
                </a:tc>
                <a:tc>
                  <a:txBody>
                    <a:bodyPr/>
                    <a:lstStyle/>
                    <a:p>
                      <a:pPr algn="ctr"/>
                      <a:r>
                        <a:rPr lang="tr-TR" sz="1400" dirty="0"/>
                        <a:t>0</a:t>
                      </a:r>
                    </a:p>
                  </a:txBody>
                  <a:tcPr/>
                </a:tc>
                <a:tc>
                  <a:txBody>
                    <a:bodyPr/>
                    <a:lstStyle/>
                    <a:p>
                      <a:pPr algn="ctr"/>
                      <a:r>
                        <a:rPr lang="tr-TR" sz="1400" dirty="0"/>
                        <a:t>12 gün</a:t>
                      </a:r>
                    </a:p>
                  </a:txBody>
                  <a:tcPr/>
                </a:tc>
                <a:extLst>
                  <a:ext uri="{0D108BD9-81ED-4DB2-BD59-A6C34878D82A}">
                    <a16:rowId xmlns:a16="http://schemas.microsoft.com/office/drawing/2014/main" val="10002"/>
                  </a:ext>
                </a:extLst>
              </a:tr>
              <a:tr h="687801">
                <a:tc>
                  <a:txBody>
                    <a:bodyPr/>
                    <a:lstStyle/>
                    <a:p>
                      <a:pPr algn="ctr"/>
                      <a:r>
                        <a:rPr lang="tr-TR" sz="1400" dirty="0"/>
                        <a:t>Covid-19</a:t>
                      </a:r>
                      <a:r>
                        <a:rPr lang="tr-TR" sz="1400" baseline="0" dirty="0"/>
                        <a:t> + KKY</a:t>
                      </a:r>
                    </a:p>
                  </a:txBody>
                  <a:tcPr/>
                </a:tc>
                <a:tc>
                  <a:txBody>
                    <a:bodyPr/>
                    <a:lstStyle/>
                    <a:p>
                      <a:pPr algn="ctr"/>
                      <a:r>
                        <a:rPr lang="tr-TR" sz="1400" dirty="0"/>
                        <a:t>48</a:t>
                      </a:r>
                    </a:p>
                  </a:txBody>
                  <a:tcPr/>
                </a:tc>
                <a:tc>
                  <a:txBody>
                    <a:bodyPr/>
                    <a:lstStyle/>
                    <a:p>
                      <a:pPr algn="ctr"/>
                      <a:r>
                        <a:rPr lang="tr-TR" sz="1400" dirty="0"/>
                        <a:t>1</a:t>
                      </a:r>
                    </a:p>
                  </a:txBody>
                  <a:tcPr/>
                </a:tc>
                <a:tc>
                  <a:txBody>
                    <a:bodyPr/>
                    <a:lstStyle/>
                    <a:p>
                      <a:pPr algn="ctr"/>
                      <a:r>
                        <a:rPr lang="tr-TR" sz="1400" dirty="0"/>
                        <a:t>0</a:t>
                      </a:r>
                    </a:p>
                  </a:txBody>
                  <a:tcPr/>
                </a:tc>
                <a:tc>
                  <a:txBody>
                    <a:bodyPr/>
                    <a:lstStyle/>
                    <a:p>
                      <a:pPr algn="ctr"/>
                      <a:r>
                        <a:rPr lang="tr-TR" sz="1400" dirty="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t>12 gün</a:t>
                      </a:r>
                    </a:p>
                    <a:p>
                      <a:pPr algn="ctr"/>
                      <a:endParaRPr lang="tr-TR" sz="1400" dirty="0"/>
                    </a:p>
                  </a:txBody>
                  <a:tcPr/>
                </a:tc>
                <a:extLst>
                  <a:ext uri="{0D108BD9-81ED-4DB2-BD59-A6C34878D82A}">
                    <a16:rowId xmlns:a16="http://schemas.microsoft.com/office/drawing/2014/main" val="10003"/>
                  </a:ext>
                </a:extLst>
              </a:tr>
              <a:tr h="687801">
                <a:tc>
                  <a:txBody>
                    <a:bodyPr/>
                    <a:lstStyle/>
                    <a:p>
                      <a:pPr algn="ctr"/>
                      <a:r>
                        <a:rPr lang="tr-TR" sz="1400" baseline="0" dirty="0"/>
                        <a:t>Covid-19 + SVH</a:t>
                      </a:r>
                    </a:p>
                  </a:txBody>
                  <a:tcPr/>
                </a:tc>
                <a:tc>
                  <a:txBody>
                    <a:bodyPr/>
                    <a:lstStyle/>
                    <a:p>
                      <a:pPr algn="ctr"/>
                      <a:r>
                        <a:rPr lang="tr-TR" sz="1400" dirty="0"/>
                        <a:t>31</a:t>
                      </a:r>
                    </a:p>
                  </a:txBody>
                  <a:tcPr/>
                </a:tc>
                <a:tc>
                  <a:txBody>
                    <a:bodyPr/>
                    <a:lstStyle/>
                    <a:p>
                      <a:pPr algn="ctr"/>
                      <a:r>
                        <a:rPr lang="tr-TR" sz="1400" dirty="0"/>
                        <a:t>2</a:t>
                      </a:r>
                    </a:p>
                  </a:txBody>
                  <a:tcPr/>
                </a:tc>
                <a:tc>
                  <a:txBody>
                    <a:bodyPr/>
                    <a:lstStyle/>
                    <a:p>
                      <a:pPr algn="ctr"/>
                      <a:r>
                        <a:rPr lang="tr-TR" sz="1400" dirty="0"/>
                        <a:t>1</a:t>
                      </a:r>
                    </a:p>
                  </a:txBody>
                  <a:tcPr/>
                </a:tc>
                <a:tc>
                  <a:txBody>
                    <a:bodyPr/>
                    <a:lstStyle/>
                    <a:p>
                      <a:pPr algn="ctr"/>
                      <a:r>
                        <a:rPr lang="tr-TR" sz="1400" dirty="0"/>
                        <a:t>1</a:t>
                      </a:r>
                    </a:p>
                  </a:txBody>
                  <a:tcPr/>
                </a:tc>
                <a:tc>
                  <a:txBody>
                    <a:bodyPr/>
                    <a:lstStyle/>
                    <a:p>
                      <a:pPr algn="ctr"/>
                      <a:r>
                        <a:rPr lang="tr-TR" sz="1400" dirty="0"/>
                        <a:t>12 gün</a:t>
                      </a:r>
                    </a:p>
                  </a:txBody>
                  <a:tcPr/>
                </a:tc>
                <a:extLst>
                  <a:ext uri="{0D108BD9-81ED-4DB2-BD59-A6C34878D82A}">
                    <a16:rowId xmlns:a16="http://schemas.microsoft.com/office/drawing/2014/main" val="10004"/>
                  </a:ext>
                </a:extLst>
              </a:tr>
              <a:tr h="687801">
                <a:tc>
                  <a:txBody>
                    <a:bodyPr/>
                    <a:lstStyle/>
                    <a:p>
                      <a:pPr algn="ctr"/>
                      <a:r>
                        <a:rPr lang="tr-TR" sz="1400" baseline="0" dirty="0"/>
                        <a:t>Covid-19 + KOAH</a:t>
                      </a:r>
                    </a:p>
                  </a:txBody>
                  <a:tcPr/>
                </a:tc>
                <a:tc>
                  <a:txBody>
                    <a:bodyPr/>
                    <a:lstStyle/>
                    <a:p>
                      <a:pPr algn="ctr"/>
                      <a:r>
                        <a:rPr lang="tr-TR" sz="1400" dirty="0"/>
                        <a:t>73</a:t>
                      </a:r>
                    </a:p>
                  </a:txBody>
                  <a:tcPr/>
                </a:tc>
                <a:tc>
                  <a:txBody>
                    <a:bodyPr/>
                    <a:lstStyle/>
                    <a:p>
                      <a:pPr algn="ctr"/>
                      <a:r>
                        <a:rPr lang="tr-TR" sz="1400" dirty="0"/>
                        <a:t>2</a:t>
                      </a:r>
                    </a:p>
                  </a:txBody>
                  <a:tcPr/>
                </a:tc>
                <a:tc>
                  <a:txBody>
                    <a:bodyPr/>
                    <a:lstStyle/>
                    <a:p>
                      <a:pPr algn="ctr"/>
                      <a:r>
                        <a:rPr lang="tr-TR" sz="1400" dirty="0"/>
                        <a:t>2</a:t>
                      </a:r>
                    </a:p>
                  </a:txBody>
                  <a:tcPr/>
                </a:tc>
                <a:tc>
                  <a:txBody>
                    <a:bodyPr/>
                    <a:lstStyle/>
                    <a:p>
                      <a:pPr algn="ctr"/>
                      <a:r>
                        <a:rPr lang="tr-TR" sz="1400" dirty="0"/>
                        <a:t>0</a:t>
                      </a:r>
                    </a:p>
                  </a:txBody>
                  <a:tcPr/>
                </a:tc>
                <a:tc>
                  <a:txBody>
                    <a:bodyPr/>
                    <a:lstStyle/>
                    <a:p>
                      <a:pPr algn="ctr"/>
                      <a:r>
                        <a:rPr lang="tr-TR" sz="1400" dirty="0"/>
                        <a:t>12 gün</a:t>
                      </a:r>
                    </a:p>
                  </a:txBody>
                  <a:tcPr/>
                </a:tc>
                <a:extLst>
                  <a:ext uri="{0D108BD9-81ED-4DB2-BD59-A6C34878D82A}">
                    <a16:rowId xmlns:a16="http://schemas.microsoft.com/office/drawing/2014/main" val="10005"/>
                  </a:ext>
                </a:extLst>
              </a:tr>
              <a:tr h="758228">
                <a:tc>
                  <a:txBody>
                    <a:bodyPr/>
                    <a:lstStyle/>
                    <a:p>
                      <a:pPr algn="ctr"/>
                      <a:r>
                        <a:rPr lang="tr-TR" sz="1200" b="1" dirty="0"/>
                        <a:t>TOPLAM   </a:t>
                      </a:r>
                      <a:r>
                        <a:rPr lang="tr-TR" sz="1400" b="1" dirty="0"/>
                        <a:t>Covid-19</a:t>
                      </a:r>
                      <a:r>
                        <a:rPr lang="tr-TR" sz="1400" b="1" baseline="0" dirty="0"/>
                        <a:t> </a:t>
                      </a:r>
                      <a:endParaRPr lang="tr-TR" sz="1400" b="1" dirty="0"/>
                    </a:p>
                  </a:txBody>
                  <a:tcPr>
                    <a:solidFill>
                      <a:schemeClr val="accent4">
                        <a:lumMod val="20000"/>
                        <a:lumOff val="80000"/>
                      </a:schemeClr>
                    </a:solidFill>
                  </a:tcPr>
                </a:tc>
                <a:tc>
                  <a:txBody>
                    <a:bodyPr/>
                    <a:lstStyle/>
                    <a:p>
                      <a:pPr algn="ctr"/>
                      <a:r>
                        <a:rPr lang="tr-TR" sz="1400" b="1" dirty="0"/>
                        <a:t>412</a:t>
                      </a:r>
                    </a:p>
                  </a:txBody>
                  <a:tcPr>
                    <a:solidFill>
                      <a:schemeClr val="accent4">
                        <a:lumMod val="20000"/>
                        <a:lumOff val="80000"/>
                      </a:schemeClr>
                    </a:solidFill>
                  </a:tcPr>
                </a:tc>
                <a:tc>
                  <a:txBody>
                    <a:bodyPr/>
                    <a:lstStyle/>
                    <a:p>
                      <a:pPr algn="ctr"/>
                      <a:r>
                        <a:rPr lang="tr-TR" sz="1400" b="1" dirty="0"/>
                        <a:t>22</a:t>
                      </a:r>
                    </a:p>
                  </a:txBody>
                  <a:tcPr>
                    <a:solidFill>
                      <a:schemeClr val="accent4">
                        <a:lumMod val="20000"/>
                        <a:lumOff val="80000"/>
                      </a:schemeClr>
                    </a:solidFill>
                  </a:tcPr>
                </a:tc>
                <a:tc>
                  <a:txBody>
                    <a:bodyPr/>
                    <a:lstStyle/>
                    <a:p>
                      <a:pPr algn="ctr"/>
                      <a:r>
                        <a:rPr lang="tr-TR" sz="1400" b="1" dirty="0"/>
                        <a:t>18</a:t>
                      </a:r>
                    </a:p>
                  </a:txBody>
                  <a:tcPr>
                    <a:solidFill>
                      <a:schemeClr val="accent4">
                        <a:lumMod val="20000"/>
                        <a:lumOff val="80000"/>
                      </a:schemeClr>
                    </a:solidFill>
                  </a:tcPr>
                </a:tc>
                <a:tc>
                  <a:txBody>
                    <a:bodyPr/>
                    <a:lstStyle/>
                    <a:p>
                      <a:pPr algn="ctr"/>
                      <a:r>
                        <a:rPr lang="tr-TR" sz="1400" b="1" dirty="0"/>
                        <a:t>4</a:t>
                      </a:r>
                    </a:p>
                  </a:txBody>
                  <a:tcPr>
                    <a:solidFill>
                      <a:schemeClr val="accent4">
                        <a:lumMod val="20000"/>
                        <a:lumOff val="80000"/>
                      </a:schemeClr>
                    </a:solidFill>
                  </a:tcPr>
                </a:tc>
                <a:tc>
                  <a:txBody>
                    <a:bodyPr/>
                    <a:lstStyle/>
                    <a:p>
                      <a:pPr algn="ctr"/>
                      <a:r>
                        <a:rPr lang="tr-TR" sz="1400" b="1" dirty="0"/>
                        <a:t>-------</a:t>
                      </a:r>
                    </a:p>
                  </a:txBody>
                  <a:tcP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2" name="Grafik 1"/>
          <p:cNvGraphicFramePr/>
          <p:nvPr>
            <p:extLst>
              <p:ext uri="{D42A27DB-BD31-4B8C-83A1-F6EECF244321}">
                <p14:modId xmlns:p14="http://schemas.microsoft.com/office/powerpoint/2010/main" val="1426242572"/>
              </p:ext>
            </p:extLst>
          </p:nvPr>
        </p:nvGraphicFramePr>
        <p:xfrm>
          <a:off x="5673436" y="634039"/>
          <a:ext cx="668943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p:cNvSpPr txBox="1"/>
          <p:nvPr/>
        </p:nvSpPr>
        <p:spPr>
          <a:xfrm>
            <a:off x="8217100" y="1192270"/>
            <a:ext cx="540326" cy="369332"/>
          </a:xfrm>
          <a:prstGeom prst="rect">
            <a:avLst/>
          </a:prstGeom>
          <a:noFill/>
        </p:spPr>
        <p:txBody>
          <a:bodyPr wrap="square" rtlCol="0">
            <a:spAutoFit/>
          </a:bodyPr>
          <a:lstStyle/>
          <a:p>
            <a:r>
              <a:rPr lang="tr-TR" b="1" dirty="0">
                <a:solidFill>
                  <a:schemeClr val="bg1"/>
                </a:solidFill>
              </a:rPr>
              <a:t>74</a:t>
            </a:r>
          </a:p>
        </p:txBody>
      </p:sp>
      <p:sp>
        <p:nvSpPr>
          <p:cNvPr id="31" name="Metin kutusu 30"/>
          <p:cNvSpPr txBox="1"/>
          <p:nvPr/>
        </p:nvSpPr>
        <p:spPr>
          <a:xfrm>
            <a:off x="7275274" y="2128603"/>
            <a:ext cx="510408" cy="369332"/>
          </a:xfrm>
          <a:prstGeom prst="rect">
            <a:avLst/>
          </a:prstGeom>
          <a:noFill/>
        </p:spPr>
        <p:txBody>
          <a:bodyPr wrap="square" rtlCol="0">
            <a:spAutoFit/>
          </a:bodyPr>
          <a:lstStyle/>
          <a:p>
            <a:r>
              <a:rPr lang="tr-TR" b="1" dirty="0">
                <a:solidFill>
                  <a:schemeClr val="bg1"/>
                </a:solidFill>
              </a:rPr>
              <a:t>32</a:t>
            </a:r>
          </a:p>
        </p:txBody>
      </p:sp>
      <p:sp>
        <p:nvSpPr>
          <p:cNvPr id="32" name="Metin kutusu 31"/>
          <p:cNvSpPr txBox="1"/>
          <p:nvPr/>
        </p:nvSpPr>
        <p:spPr>
          <a:xfrm>
            <a:off x="7732474" y="3090157"/>
            <a:ext cx="513686" cy="369332"/>
          </a:xfrm>
          <a:prstGeom prst="rect">
            <a:avLst/>
          </a:prstGeom>
          <a:noFill/>
        </p:spPr>
        <p:txBody>
          <a:bodyPr wrap="square" rtlCol="0">
            <a:spAutoFit/>
          </a:bodyPr>
          <a:lstStyle/>
          <a:p>
            <a:r>
              <a:rPr lang="tr-TR" b="1" dirty="0">
                <a:solidFill>
                  <a:schemeClr val="bg1"/>
                </a:solidFill>
              </a:rPr>
              <a:t>49</a:t>
            </a:r>
          </a:p>
        </p:txBody>
      </p:sp>
      <p:sp>
        <p:nvSpPr>
          <p:cNvPr id="33" name="Metin kutusu 32"/>
          <p:cNvSpPr txBox="1"/>
          <p:nvPr/>
        </p:nvSpPr>
        <p:spPr>
          <a:xfrm>
            <a:off x="8246160" y="4080943"/>
            <a:ext cx="482206" cy="369332"/>
          </a:xfrm>
          <a:prstGeom prst="rect">
            <a:avLst/>
          </a:prstGeom>
          <a:noFill/>
        </p:spPr>
        <p:txBody>
          <a:bodyPr wrap="square" rtlCol="0">
            <a:spAutoFit/>
          </a:bodyPr>
          <a:lstStyle/>
          <a:p>
            <a:r>
              <a:rPr lang="tr-TR" b="1" dirty="0">
                <a:solidFill>
                  <a:schemeClr val="bg1"/>
                </a:solidFill>
              </a:rPr>
              <a:t>75</a:t>
            </a:r>
          </a:p>
        </p:txBody>
      </p:sp>
      <p:sp>
        <p:nvSpPr>
          <p:cNvPr id="34" name="Metin kutusu 33"/>
          <p:cNvSpPr txBox="1"/>
          <p:nvPr/>
        </p:nvSpPr>
        <p:spPr>
          <a:xfrm>
            <a:off x="7000775" y="2836714"/>
            <a:ext cx="374834" cy="369332"/>
          </a:xfrm>
          <a:prstGeom prst="rect">
            <a:avLst/>
          </a:prstGeom>
          <a:noFill/>
        </p:spPr>
        <p:txBody>
          <a:bodyPr wrap="square" rtlCol="0">
            <a:spAutoFit/>
          </a:bodyPr>
          <a:lstStyle/>
          <a:p>
            <a:r>
              <a:rPr lang="tr-TR" dirty="0"/>
              <a:t>1</a:t>
            </a:r>
          </a:p>
        </p:txBody>
      </p:sp>
      <p:sp>
        <p:nvSpPr>
          <p:cNvPr id="35" name="Metin kutusu 34"/>
          <p:cNvSpPr txBox="1"/>
          <p:nvPr/>
        </p:nvSpPr>
        <p:spPr>
          <a:xfrm>
            <a:off x="7254492" y="4739034"/>
            <a:ext cx="457200" cy="369332"/>
          </a:xfrm>
          <a:prstGeom prst="rect">
            <a:avLst/>
          </a:prstGeom>
          <a:noFill/>
        </p:spPr>
        <p:txBody>
          <a:bodyPr wrap="square" rtlCol="0">
            <a:spAutoFit/>
          </a:bodyPr>
          <a:lstStyle/>
          <a:p>
            <a:r>
              <a:rPr lang="tr-TR" dirty="0"/>
              <a:t>15</a:t>
            </a:r>
          </a:p>
        </p:txBody>
      </p:sp>
      <p:sp>
        <p:nvSpPr>
          <p:cNvPr id="36" name="Metin kutusu 35"/>
          <p:cNvSpPr txBox="1"/>
          <p:nvPr/>
        </p:nvSpPr>
        <p:spPr>
          <a:xfrm>
            <a:off x="7013867" y="1891841"/>
            <a:ext cx="374834" cy="369332"/>
          </a:xfrm>
          <a:prstGeom prst="rect">
            <a:avLst/>
          </a:prstGeom>
          <a:noFill/>
        </p:spPr>
        <p:txBody>
          <a:bodyPr wrap="square" rtlCol="0">
            <a:spAutoFit/>
          </a:bodyPr>
          <a:lstStyle/>
          <a:p>
            <a:r>
              <a:rPr lang="tr-TR" dirty="0"/>
              <a:t>2</a:t>
            </a:r>
          </a:p>
        </p:txBody>
      </p:sp>
      <p:sp>
        <p:nvSpPr>
          <p:cNvPr id="37" name="Metin kutusu 36"/>
          <p:cNvSpPr txBox="1"/>
          <p:nvPr/>
        </p:nvSpPr>
        <p:spPr>
          <a:xfrm>
            <a:off x="7013867" y="906479"/>
            <a:ext cx="374834" cy="369332"/>
          </a:xfrm>
          <a:prstGeom prst="rect">
            <a:avLst/>
          </a:prstGeom>
          <a:noFill/>
        </p:spPr>
        <p:txBody>
          <a:bodyPr wrap="square" rtlCol="0">
            <a:spAutoFit/>
          </a:bodyPr>
          <a:lstStyle/>
          <a:p>
            <a:r>
              <a:rPr lang="tr-TR" dirty="0"/>
              <a:t>2</a:t>
            </a:r>
          </a:p>
        </p:txBody>
      </p:sp>
      <p:sp>
        <p:nvSpPr>
          <p:cNvPr id="38" name="Metin kutusu 37"/>
          <p:cNvSpPr txBox="1"/>
          <p:nvPr/>
        </p:nvSpPr>
        <p:spPr>
          <a:xfrm>
            <a:off x="8212286" y="5009198"/>
            <a:ext cx="796635" cy="369332"/>
          </a:xfrm>
          <a:prstGeom prst="rect">
            <a:avLst/>
          </a:prstGeom>
          <a:noFill/>
        </p:spPr>
        <p:txBody>
          <a:bodyPr wrap="square" rtlCol="0">
            <a:spAutoFit/>
          </a:bodyPr>
          <a:lstStyle/>
          <a:p>
            <a:r>
              <a:rPr lang="tr-TR" b="1" dirty="0">
                <a:solidFill>
                  <a:schemeClr val="bg1"/>
                </a:solidFill>
              </a:rPr>
              <a:t>186</a:t>
            </a:r>
          </a:p>
        </p:txBody>
      </p:sp>
      <p:sp>
        <p:nvSpPr>
          <p:cNvPr id="39" name="Metin kutusu 38"/>
          <p:cNvSpPr txBox="1"/>
          <p:nvPr/>
        </p:nvSpPr>
        <p:spPr>
          <a:xfrm>
            <a:off x="7013867" y="3800388"/>
            <a:ext cx="374834" cy="369332"/>
          </a:xfrm>
          <a:prstGeom prst="rect">
            <a:avLst/>
          </a:prstGeom>
          <a:noFill/>
        </p:spPr>
        <p:txBody>
          <a:bodyPr wrap="square" rtlCol="0">
            <a:spAutoFit/>
          </a:bodyPr>
          <a:lstStyle/>
          <a:p>
            <a:r>
              <a:rPr lang="tr-TR" dirty="0"/>
              <a:t>2</a:t>
            </a:r>
          </a:p>
        </p:txBody>
      </p:sp>
      <p:sp>
        <p:nvSpPr>
          <p:cNvPr id="7" name="Metin kutusu 6"/>
          <p:cNvSpPr txBox="1"/>
          <p:nvPr/>
        </p:nvSpPr>
        <p:spPr>
          <a:xfrm>
            <a:off x="1631372" y="6149323"/>
            <a:ext cx="9840191" cy="646331"/>
          </a:xfrm>
          <a:prstGeom prst="rect">
            <a:avLst/>
          </a:prstGeom>
          <a:solidFill>
            <a:schemeClr val="accent1">
              <a:lumMod val="60000"/>
              <a:lumOff val="40000"/>
            </a:schemeClr>
          </a:solidFill>
        </p:spPr>
        <p:txBody>
          <a:bodyPr wrap="square" rtlCol="0">
            <a:spAutoFit/>
          </a:bodyPr>
          <a:lstStyle/>
          <a:p>
            <a:r>
              <a:rPr lang="tr-TR" dirty="0"/>
              <a:t>Ölen hastaların aşı geçmişlerine baktığımızda tek doz aşı olan hastaların ölüm oranı daha yüksektir. (Toplam ölen hastaların %80’i tek doz aşı olmuştur.) </a:t>
            </a:r>
          </a:p>
        </p:txBody>
      </p:sp>
      <p:sp>
        <p:nvSpPr>
          <p:cNvPr id="40" name="Metin kutusu 39"/>
          <p:cNvSpPr txBox="1"/>
          <p:nvPr/>
        </p:nvSpPr>
        <p:spPr>
          <a:xfrm>
            <a:off x="2765234" y="143975"/>
            <a:ext cx="7013865" cy="461665"/>
          </a:xfrm>
          <a:prstGeom prst="rect">
            <a:avLst/>
          </a:prstGeom>
          <a:noFill/>
        </p:spPr>
        <p:txBody>
          <a:bodyPr wrap="square" rtlCol="0">
            <a:spAutoFit/>
          </a:bodyPr>
          <a:lstStyle/>
          <a:p>
            <a:r>
              <a:rPr lang="tr-TR" sz="2400" b="1" dirty="0">
                <a:solidFill>
                  <a:srgbClr val="FF0000"/>
                </a:solidFill>
              </a:rPr>
              <a:t>AYANCIK DEVLET HASTANESİ 2021-2022 YILI VERİLERİ</a:t>
            </a:r>
          </a:p>
        </p:txBody>
      </p:sp>
    </p:spTree>
    <p:extLst>
      <p:ext uri="{BB962C8B-B14F-4D97-AF65-F5344CB8AC3E}">
        <p14:creationId xmlns:p14="http://schemas.microsoft.com/office/powerpoint/2010/main" val="3642528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Beşgen 12"/>
          <p:cNvSpPr/>
          <p:nvPr/>
        </p:nvSpPr>
        <p:spPr>
          <a:xfrm>
            <a:off x="1394291" y="4497476"/>
            <a:ext cx="9881232" cy="627299"/>
          </a:xfrm>
          <a:prstGeom prst="homePlat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100000" b="100000"/>
            </a:path>
            <a:tileRect t="-100000" r="-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accent2">
                    <a:lumMod val="75000"/>
                  </a:schemeClr>
                </a:solidFill>
              </a:rPr>
              <a:t>Hasta sayısının azalmasının nedeni ülkemizde Covid-19 tanısı alan hasta sayısının azalmasıdır.</a:t>
            </a:r>
          </a:p>
        </p:txBody>
      </p:sp>
      <p:graphicFrame>
        <p:nvGraphicFramePr>
          <p:cNvPr id="12" name="Grafik 11"/>
          <p:cNvGraphicFramePr/>
          <p:nvPr>
            <p:extLst>
              <p:ext uri="{D42A27DB-BD31-4B8C-83A1-F6EECF244321}">
                <p14:modId xmlns:p14="http://schemas.microsoft.com/office/powerpoint/2010/main" val="453727606"/>
              </p:ext>
            </p:extLst>
          </p:nvPr>
        </p:nvGraphicFramePr>
        <p:xfrm>
          <a:off x="1113409" y="1132807"/>
          <a:ext cx="10800530" cy="2686931"/>
        </p:xfrm>
        <a:graphic>
          <a:graphicData uri="http://schemas.openxmlformats.org/drawingml/2006/chart">
            <c:chart xmlns:c="http://schemas.openxmlformats.org/drawingml/2006/chart" xmlns:r="http://schemas.openxmlformats.org/officeDocument/2006/relationships" r:id="rId2"/>
          </a:graphicData>
        </a:graphic>
      </p:graphicFrame>
      <p:sp>
        <p:nvSpPr>
          <p:cNvPr id="14" name="Metin kutusu 13"/>
          <p:cNvSpPr txBox="1"/>
          <p:nvPr/>
        </p:nvSpPr>
        <p:spPr>
          <a:xfrm>
            <a:off x="1828846" y="1043134"/>
            <a:ext cx="700566" cy="369332"/>
          </a:xfrm>
          <a:prstGeom prst="rect">
            <a:avLst/>
          </a:prstGeom>
          <a:noFill/>
        </p:spPr>
        <p:txBody>
          <a:bodyPr wrap="square" rtlCol="0">
            <a:spAutoFit/>
          </a:bodyPr>
          <a:lstStyle/>
          <a:p>
            <a:r>
              <a:rPr lang="tr-TR" dirty="0"/>
              <a:t>753</a:t>
            </a:r>
          </a:p>
        </p:txBody>
      </p:sp>
      <p:sp>
        <p:nvSpPr>
          <p:cNvPr id="15" name="Metin kutusu 14"/>
          <p:cNvSpPr txBox="1"/>
          <p:nvPr/>
        </p:nvSpPr>
        <p:spPr>
          <a:xfrm>
            <a:off x="2206743" y="1902287"/>
            <a:ext cx="784378" cy="369332"/>
          </a:xfrm>
          <a:prstGeom prst="rect">
            <a:avLst/>
          </a:prstGeom>
          <a:noFill/>
        </p:spPr>
        <p:txBody>
          <a:bodyPr wrap="square" rtlCol="0">
            <a:spAutoFit/>
          </a:bodyPr>
          <a:lstStyle/>
          <a:p>
            <a:r>
              <a:rPr lang="tr-TR" dirty="0"/>
              <a:t>412</a:t>
            </a:r>
          </a:p>
        </p:txBody>
      </p:sp>
      <p:sp>
        <p:nvSpPr>
          <p:cNvPr id="16" name="Metin kutusu 15"/>
          <p:cNvSpPr txBox="1"/>
          <p:nvPr/>
        </p:nvSpPr>
        <p:spPr>
          <a:xfrm>
            <a:off x="3143515" y="2127083"/>
            <a:ext cx="592283" cy="369332"/>
          </a:xfrm>
          <a:prstGeom prst="rect">
            <a:avLst/>
          </a:prstGeom>
          <a:noFill/>
        </p:spPr>
        <p:txBody>
          <a:bodyPr wrap="square" rtlCol="0">
            <a:spAutoFit/>
          </a:bodyPr>
          <a:lstStyle/>
          <a:p>
            <a:r>
              <a:rPr lang="tr-TR" dirty="0"/>
              <a:t>337</a:t>
            </a:r>
          </a:p>
        </p:txBody>
      </p:sp>
      <p:sp>
        <p:nvSpPr>
          <p:cNvPr id="17" name="Metin kutusu 16"/>
          <p:cNvSpPr txBox="1"/>
          <p:nvPr/>
        </p:nvSpPr>
        <p:spPr>
          <a:xfrm>
            <a:off x="3501487" y="2479363"/>
            <a:ext cx="586070" cy="369332"/>
          </a:xfrm>
          <a:prstGeom prst="rect">
            <a:avLst/>
          </a:prstGeom>
          <a:noFill/>
        </p:spPr>
        <p:txBody>
          <a:bodyPr wrap="square" rtlCol="0">
            <a:spAutoFit/>
          </a:bodyPr>
          <a:lstStyle/>
          <a:p>
            <a:r>
              <a:rPr lang="tr-TR" dirty="0"/>
              <a:t>186</a:t>
            </a:r>
          </a:p>
        </p:txBody>
      </p:sp>
      <p:sp>
        <p:nvSpPr>
          <p:cNvPr id="18" name="Metin kutusu 17"/>
          <p:cNvSpPr txBox="1"/>
          <p:nvPr/>
        </p:nvSpPr>
        <p:spPr>
          <a:xfrm>
            <a:off x="4420063" y="2390582"/>
            <a:ext cx="581891" cy="369332"/>
          </a:xfrm>
          <a:prstGeom prst="rect">
            <a:avLst/>
          </a:prstGeom>
          <a:noFill/>
        </p:spPr>
        <p:txBody>
          <a:bodyPr wrap="square" rtlCol="0">
            <a:spAutoFit/>
          </a:bodyPr>
          <a:lstStyle/>
          <a:p>
            <a:r>
              <a:rPr lang="tr-TR" dirty="0"/>
              <a:t>225</a:t>
            </a:r>
          </a:p>
        </p:txBody>
      </p:sp>
      <p:sp>
        <p:nvSpPr>
          <p:cNvPr id="19" name="Metin kutusu 18"/>
          <p:cNvSpPr txBox="1"/>
          <p:nvPr/>
        </p:nvSpPr>
        <p:spPr>
          <a:xfrm>
            <a:off x="4840896" y="2663069"/>
            <a:ext cx="550718" cy="369332"/>
          </a:xfrm>
          <a:prstGeom prst="rect">
            <a:avLst/>
          </a:prstGeom>
          <a:noFill/>
        </p:spPr>
        <p:txBody>
          <a:bodyPr wrap="square" rtlCol="0">
            <a:spAutoFit/>
          </a:bodyPr>
          <a:lstStyle/>
          <a:p>
            <a:r>
              <a:rPr lang="tr-TR" dirty="0"/>
              <a:t>117</a:t>
            </a:r>
          </a:p>
        </p:txBody>
      </p:sp>
      <p:sp>
        <p:nvSpPr>
          <p:cNvPr id="20" name="Metin kutusu 19"/>
          <p:cNvSpPr txBox="1"/>
          <p:nvPr/>
        </p:nvSpPr>
        <p:spPr>
          <a:xfrm>
            <a:off x="5739708" y="2677625"/>
            <a:ext cx="602672" cy="369332"/>
          </a:xfrm>
          <a:prstGeom prst="rect">
            <a:avLst/>
          </a:prstGeom>
          <a:noFill/>
        </p:spPr>
        <p:txBody>
          <a:bodyPr wrap="square" rtlCol="0">
            <a:spAutoFit/>
          </a:bodyPr>
          <a:lstStyle/>
          <a:p>
            <a:r>
              <a:rPr lang="tr-TR" dirty="0"/>
              <a:t>112</a:t>
            </a:r>
          </a:p>
        </p:txBody>
      </p:sp>
      <p:sp>
        <p:nvSpPr>
          <p:cNvPr id="21" name="Metin kutusu 20"/>
          <p:cNvSpPr txBox="1"/>
          <p:nvPr/>
        </p:nvSpPr>
        <p:spPr>
          <a:xfrm>
            <a:off x="6238471" y="2775112"/>
            <a:ext cx="529937" cy="369332"/>
          </a:xfrm>
          <a:prstGeom prst="rect">
            <a:avLst/>
          </a:prstGeom>
          <a:noFill/>
        </p:spPr>
        <p:txBody>
          <a:bodyPr wrap="square" rtlCol="0">
            <a:spAutoFit/>
          </a:bodyPr>
          <a:lstStyle/>
          <a:p>
            <a:r>
              <a:rPr lang="tr-TR" dirty="0"/>
              <a:t>69</a:t>
            </a:r>
          </a:p>
        </p:txBody>
      </p:sp>
      <p:sp>
        <p:nvSpPr>
          <p:cNvPr id="22" name="Metin kutusu 21"/>
          <p:cNvSpPr txBox="1"/>
          <p:nvPr/>
        </p:nvSpPr>
        <p:spPr>
          <a:xfrm>
            <a:off x="7100919" y="2866249"/>
            <a:ext cx="561109" cy="369332"/>
          </a:xfrm>
          <a:prstGeom prst="rect">
            <a:avLst/>
          </a:prstGeom>
          <a:noFill/>
        </p:spPr>
        <p:txBody>
          <a:bodyPr wrap="square" rtlCol="0">
            <a:spAutoFit/>
          </a:bodyPr>
          <a:lstStyle/>
          <a:p>
            <a:r>
              <a:rPr lang="tr-TR" dirty="0"/>
              <a:t>40</a:t>
            </a:r>
          </a:p>
        </p:txBody>
      </p:sp>
      <p:sp>
        <p:nvSpPr>
          <p:cNvPr id="23" name="Metin kutusu 22"/>
          <p:cNvSpPr txBox="1"/>
          <p:nvPr/>
        </p:nvSpPr>
        <p:spPr>
          <a:xfrm>
            <a:off x="7500965" y="2954848"/>
            <a:ext cx="540327" cy="369332"/>
          </a:xfrm>
          <a:prstGeom prst="rect">
            <a:avLst/>
          </a:prstGeom>
          <a:noFill/>
        </p:spPr>
        <p:txBody>
          <a:bodyPr wrap="square" rtlCol="0">
            <a:spAutoFit/>
          </a:bodyPr>
          <a:lstStyle/>
          <a:p>
            <a:r>
              <a:rPr lang="tr-TR" dirty="0"/>
              <a:t>12</a:t>
            </a:r>
          </a:p>
        </p:txBody>
      </p:sp>
      <p:sp>
        <p:nvSpPr>
          <p:cNvPr id="24" name="Metin kutusu 23"/>
          <p:cNvSpPr txBox="1"/>
          <p:nvPr/>
        </p:nvSpPr>
        <p:spPr>
          <a:xfrm>
            <a:off x="8472520" y="2954012"/>
            <a:ext cx="384464" cy="369332"/>
          </a:xfrm>
          <a:prstGeom prst="rect">
            <a:avLst/>
          </a:prstGeom>
          <a:noFill/>
        </p:spPr>
        <p:txBody>
          <a:bodyPr wrap="square" rtlCol="0">
            <a:spAutoFit/>
          </a:bodyPr>
          <a:lstStyle/>
          <a:p>
            <a:r>
              <a:rPr lang="tr-TR" dirty="0"/>
              <a:t>6</a:t>
            </a:r>
          </a:p>
        </p:txBody>
      </p:sp>
      <p:sp>
        <p:nvSpPr>
          <p:cNvPr id="25" name="Metin kutusu 24"/>
          <p:cNvSpPr txBox="1"/>
          <p:nvPr/>
        </p:nvSpPr>
        <p:spPr>
          <a:xfrm>
            <a:off x="8810231" y="2958246"/>
            <a:ext cx="426025" cy="369332"/>
          </a:xfrm>
          <a:prstGeom prst="rect">
            <a:avLst/>
          </a:prstGeom>
          <a:noFill/>
        </p:spPr>
        <p:txBody>
          <a:bodyPr wrap="square" rtlCol="0">
            <a:spAutoFit/>
          </a:bodyPr>
          <a:lstStyle/>
          <a:p>
            <a:r>
              <a:rPr lang="tr-TR" dirty="0"/>
              <a:t>3</a:t>
            </a:r>
          </a:p>
        </p:txBody>
      </p:sp>
      <p:sp>
        <p:nvSpPr>
          <p:cNvPr id="26" name="Metin kutusu 25"/>
          <p:cNvSpPr txBox="1"/>
          <p:nvPr/>
        </p:nvSpPr>
        <p:spPr>
          <a:xfrm>
            <a:off x="3263372" y="410188"/>
            <a:ext cx="5948170" cy="461665"/>
          </a:xfrm>
          <a:prstGeom prst="rect">
            <a:avLst/>
          </a:prstGeom>
          <a:noFill/>
        </p:spPr>
        <p:txBody>
          <a:bodyPr wrap="square" rtlCol="0">
            <a:spAutoFit/>
          </a:bodyPr>
          <a:lstStyle/>
          <a:p>
            <a:r>
              <a:rPr lang="tr-TR" sz="2400" b="1" dirty="0">
                <a:solidFill>
                  <a:srgbClr val="FF0000"/>
                </a:solidFill>
              </a:rPr>
              <a:t>ELDE ETTİĞİMİZ VERİLERİ KARŞILAŞTIRALIM</a:t>
            </a:r>
          </a:p>
        </p:txBody>
      </p:sp>
      <p:sp>
        <p:nvSpPr>
          <p:cNvPr id="27" name="Halka 26"/>
          <p:cNvSpPr/>
          <p:nvPr/>
        </p:nvSpPr>
        <p:spPr>
          <a:xfrm>
            <a:off x="6749831" y="2657628"/>
            <a:ext cx="1452839" cy="1428366"/>
          </a:xfrm>
          <a:prstGeom prst="donut">
            <a:avLst>
              <a:gd name="adj" fmla="val 571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Metin kutusu 1"/>
          <p:cNvSpPr txBox="1"/>
          <p:nvPr/>
        </p:nvSpPr>
        <p:spPr>
          <a:xfrm>
            <a:off x="9740214" y="2897318"/>
            <a:ext cx="498764" cy="369332"/>
          </a:xfrm>
          <a:prstGeom prst="rect">
            <a:avLst/>
          </a:prstGeom>
          <a:noFill/>
        </p:spPr>
        <p:txBody>
          <a:bodyPr wrap="square" rtlCol="0">
            <a:spAutoFit/>
          </a:bodyPr>
          <a:lstStyle/>
          <a:p>
            <a:r>
              <a:rPr lang="tr-TR" dirty="0"/>
              <a:t>28</a:t>
            </a:r>
          </a:p>
        </p:txBody>
      </p:sp>
      <p:sp>
        <p:nvSpPr>
          <p:cNvPr id="28" name="Metin kutusu 27"/>
          <p:cNvSpPr txBox="1"/>
          <p:nvPr/>
        </p:nvSpPr>
        <p:spPr>
          <a:xfrm>
            <a:off x="10117750" y="2900650"/>
            <a:ext cx="450273" cy="369332"/>
          </a:xfrm>
          <a:prstGeom prst="rect">
            <a:avLst/>
          </a:prstGeom>
          <a:noFill/>
        </p:spPr>
        <p:txBody>
          <a:bodyPr wrap="square" rtlCol="0">
            <a:spAutoFit/>
          </a:bodyPr>
          <a:lstStyle/>
          <a:p>
            <a:r>
              <a:rPr lang="tr-TR" dirty="0"/>
              <a:t>20</a:t>
            </a:r>
          </a:p>
        </p:txBody>
      </p:sp>
    </p:spTree>
    <p:extLst>
      <p:ext uri="{BB962C8B-B14F-4D97-AF65-F5344CB8AC3E}">
        <p14:creationId xmlns:p14="http://schemas.microsoft.com/office/powerpoint/2010/main" val="3039706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2496816" y="907431"/>
            <a:ext cx="642129" cy="369332"/>
          </a:xfrm>
          <a:prstGeom prst="rect">
            <a:avLst/>
          </a:prstGeom>
          <a:noFill/>
        </p:spPr>
        <p:txBody>
          <a:bodyPr wrap="square" rtlCol="0">
            <a:spAutoFit/>
          </a:bodyPr>
          <a:lstStyle/>
          <a:p>
            <a:r>
              <a:rPr lang="tr-TR" b="1" dirty="0">
                <a:solidFill>
                  <a:schemeClr val="bg1"/>
                </a:solidFill>
              </a:rPr>
              <a:t>225</a:t>
            </a:r>
          </a:p>
        </p:txBody>
      </p:sp>
      <p:sp>
        <p:nvSpPr>
          <p:cNvPr id="16" name="Metin kutusu 15"/>
          <p:cNvSpPr txBox="1"/>
          <p:nvPr/>
        </p:nvSpPr>
        <p:spPr>
          <a:xfrm>
            <a:off x="2879257" y="1943367"/>
            <a:ext cx="633846" cy="369332"/>
          </a:xfrm>
          <a:prstGeom prst="rect">
            <a:avLst/>
          </a:prstGeom>
          <a:noFill/>
        </p:spPr>
        <p:txBody>
          <a:bodyPr wrap="square" rtlCol="0">
            <a:spAutoFit/>
          </a:bodyPr>
          <a:lstStyle/>
          <a:p>
            <a:r>
              <a:rPr lang="tr-TR" b="1" dirty="0">
                <a:solidFill>
                  <a:schemeClr val="bg1"/>
                </a:solidFill>
              </a:rPr>
              <a:t>117</a:t>
            </a:r>
          </a:p>
        </p:txBody>
      </p:sp>
      <p:sp>
        <p:nvSpPr>
          <p:cNvPr id="17" name="Metin kutusu 16"/>
          <p:cNvSpPr txBox="1"/>
          <p:nvPr/>
        </p:nvSpPr>
        <p:spPr>
          <a:xfrm>
            <a:off x="2693190" y="3848059"/>
            <a:ext cx="436418" cy="369332"/>
          </a:xfrm>
          <a:prstGeom prst="rect">
            <a:avLst/>
          </a:prstGeom>
          <a:noFill/>
        </p:spPr>
        <p:txBody>
          <a:bodyPr wrap="square" rtlCol="0">
            <a:spAutoFit/>
          </a:bodyPr>
          <a:lstStyle/>
          <a:p>
            <a:r>
              <a:rPr lang="tr-TR" b="1" dirty="0">
                <a:solidFill>
                  <a:schemeClr val="bg1"/>
                </a:solidFill>
              </a:rPr>
              <a:t>40</a:t>
            </a:r>
          </a:p>
        </p:txBody>
      </p:sp>
      <p:sp>
        <p:nvSpPr>
          <p:cNvPr id="19" name="Metin kutusu 18"/>
          <p:cNvSpPr txBox="1"/>
          <p:nvPr/>
        </p:nvSpPr>
        <p:spPr>
          <a:xfrm>
            <a:off x="3087077" y="5356915"/>
            <a:ext cx="426027" cy="369332"/>
          </a:xfrm>
          <a:prstGeom prst="rect">
            <a:avLst/>
          </a:prstGeom>
          <a:noFill/>
        </p:spPr>
        <p:txBody>
          <a:bodyPr wrap="square" rtlCol="0">
            <a:spAutoFit/>
          </a:bodyPr>
          <a:lstStyle/>
          <a:p>
            <a:r>
              <a:rPr lang="tr-TR" b="1" dirty="0">
                <a:solidFill>
                  <a:schemeClr val="bg1"/>
                </a:solidFill>
              </a:rPr>
              <a:t>12</a:t>
            </a:r>
          </a:p>
        </p:txBody>
      </p:sp>
      <p:graphicFrame>
        <p:nvGraphicFramePr>
          <p:cNvPr id="25" name="Grafik 24"/>
          <p:cNvGraphicFramePr/>
          <p:nvPr>
            <p:extLst>
              <p:ext uri="{D42A27DB-BD31-4B8C-83A1-F6EECF244321}">
                <p14:modId xmlns:p14="http://schemas.microsoft.com/office/powerpoint/2010/main" val="3200528140"/>
              </p:ext>
            </p:extLst>
          </p:nvPr>
        </p:nvGraphicFramePr>
        <p:xfrm>
          <a:off x="7726900" y="1575672"/>
          <a:ext cx="3734273" cy="3492663"/>
        </p:xfrm>
        <a:graphic>
          <a:graphicData uri="http://schemas.openxmlformats.org/drawingml/2006/chart">
            <c:chart xmlns:c="http://schemas.openxmlformats.org/drawingml/2006/chart" xmlns:r="http://schemas.openxmlformats.org/officeDocument/2006/relationships" r:id="rId2"/>
          </a:graphicData>
        </a:graphic>
      </p:graphicFrame>
      <p:sp>
        <p:nvSpPr>
          <p:cNvPr id="26" name="Metin kutusu 25"/>
          <p:cNvSpPr txBox="1"/>
          <p:nvPr/>
        </p:nvSpPr>
        <p:spPr>
          <a:xfrm>
            <a:off x="9157697" y="3249926"/>
            <a:ext cx="685886" cy="373780"/>
          </a:xfrm>
          <a:prstGeom prst="rect">
            <a:avLst/>
          </a:prstGeom>
          <a:noFill/>
        </p:spPr>
        <p:txBody>
          <a:bodyPr wrap="square" rtlCol="0">
            <a:spAutoFit/>
          </a:bodyPr>
          <a:lstStyle/>
          <a:p>
            <a:r>
              <a:rPr lang="tr-TR" b="1" dirty="0">
                <a:solidFill>
                  <a:schemeClr val="bg1"/>
                </a:solidFill>
              </a:rPr>
              <a:t>%10</a:t>
            </a:r>
          </a:p>
        </p:txBody>
      </p:sp>
      <p:sp>
        <p:nvSpPr>
          <p:cNvPr id="27" name="Halka 26"/>
          <p:cNvSpPr/>
          <p:nvPr/>
        </p:nvSpPr>
        <p:spPr>
          <a:xfrm>
            <a:off x="6963798" y="487608"/>
            <a:ext cx="5073684" cy="5369165"/>
          </a:xfrm>
          <a:prstGeom prst="donut">
            <a:avLst>
              <a:gd name="adj" fmla="val 366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Metin kutusu 14"/>
          <p:cNvSpPr txBox="1"/>
          <p:nvPr/>
        </p:nvSpPr>
        <p:spPr>
          <a:xfrm>
            <a:off x="1188526" y="953598"/>
            <a:ext cx="5461871" cy="4985980"/>
          </a:xfrm>
          <a:prstGeom prst="rect">
            <a:avLst/>
          </a:prstGeom>
          <a:noFill/>
        </p:spPr>
        <p:txBody>
          <a:bodyPr wrap="square" rtlCol="0">
            <a:spAutoFit/>
          </a:bodyPr>
          <a:lstStyle/>
          <a:p>
            <a:pPr algn="just">
              <a:lnSpc>
                <a:spcPct val="150000"/>
              </a:lnSpc>
              <a:buClr>
                <a:srgbClr val="C00000"/>
              </a:buClr>
            </a:pPr>
            <a:r>
              <a:rPr lang="tr-TR" sz="2000" dirty="0">
                <a:solidFill>
                  <a:srgbClr val="002060"/>
                </a:solidFill>
              </a:rPr>
              <a:t>Çalışmalarımızın Sonucunda</a:t>
            </a:r>
            <a:r>
              <a:rPr lang="tr-TR" sz="2000" dirty="0"/>
              <a:t>;</a:t>
            </a:r>
          </a:p>
          <a:p>
            <a:pPr marL="285750" indent="-285750" algn="just">
              <a:lnSpc>
                <a:spcPct val="150000"/>
              </a:lnSpc>
              <a:buClr>
                <a:srgbClr val="C00000"/>
              </a:buClr>
              <a:buFont typeface="Courier New" pitchFamily="49" charset="0"/>
              <a:buChar char="o"/>
            </a:pPr>
            <a:r>
              <a:rPr lang="tr-TR" sz="1600" dirty="0"/>
              <a:t>Kötü Glisemik İndeksi  ( HbA1c &gt; 7) olan hastaların mortalite sayıları agresif tedavi uygulanarak %17.5’dan %10’a düşürüldü.</a:t>
            </a:r>
          </a:p>
          <a:p>
            <a:pPr marL="285750" indent="-285750" algn="just">
              <a:lnSpc>
                <a:spcPct val="150000"/>
              </a:lnSpc>
              <a:buClr>
                <a:srgbClr val="C00000"/>
              </a:buClr>
              <a:buFont typeface="Courier New" pitchFamily="49" charset="0"/>
              <a:buChar char="o"/>
            </a:pPr>
            <a:r>
              <a:rPr lang="tr-TR" sz="1600" dirty="0"/>
              <a:t>Covid-19 ve DM tanılı hastaların mortalite sayıları %22.5’dan %14’e düşürüldü.</a:t>
            </a:r>
          </a:p>
          <a:p>
            <a:pPr marL="285750" indent="-285750" algn="just">
              <a:lnSpc>
                <a:spcPct val="150000"/>
              </a:lnSpc>
              <a:buClr>
                <a:srgbClr val="C00000"/>
              </a:buClr>
              <a:buFont typeface="Courier New" pitchFamily="49" charset="0"/>
              <a:buChar char="o"/>
            </a:pPr>
            <a:r>
              <a:rPr lang="tr-TR" sz="1600" dirty="0"/>
              <a:t>Hedeflediğimiz ülkemizdeki mortalite oranına (%13,6) yaklaştık.</a:t>
            </a:r>
          </a:p>
          <a:p>
            <a:pPr marL="285750" indent="-285750" algn="just">
              <a:lnSpc>
                <a:spcPct val="150000"/>
              </a:lnSpc>
              <a:buClr>
                <a:srgbClr val="C00000"/>
              </a:buClr>
              <a:buFont typeface="Courier New" pitchFamily="49" charset="0"/>
              <a:buChar char="o"/>
            </a:pPr>
            <a:r>
              <a:rPr lang="tr-TR" sz="1600" dirty="0"/>
              <a:t>Covid-19+DM tanılı hastalarda 2020-2021 Yılında hastanede kalış süresi 28 günden, 2021-2022 Yılı hastanede kalış süresi 20 güne düşürüldü.</a:t>
            </a:r>
          </a:p>
          <a:p>
            <a:pPr marL="285750" indent="-285750" algn="just">
              <a:lnSpc>
                <a:spcPct val="150000"/>
              </a:lnSpc>
              <a:buClr>
                <a:srgbClr val="C00000"/>
              </a:buClr>
              <a:buFont typeface="Courier New" pitchFamily="49" charset="0"/>
              <a:buChar char="o"/>
            </a:pPr>
            <a:r>
              <a:rPr lang="tr-TR" sz="1600" dirty="0"/>
              <a:t>Yaptığımız çalışma ile elde ettiğimiz başarı bizle verilerini paylaşan C Grup Devlet Hastanesi’ne de önerildi.</a:t>
            </a:r>
          </a:p>
        </p:txBody>
      </p:sp>
      <p:sp>
        <p:nvSpPr>
          <p:cNvPr id="5" name="Metin kutusu 4"/>
          <p:cNvSpPr txBox="1"/>
          <p:nvPr/>
        </p:nvSpPr>
        <p:spPr>
          <a:xfrm>
            <a:off x="7886701" y="5939578"/>
            <a:ext cx="3730335" cy="646331"/>
          </a:xfrm>
          <a:prstGeom prst="rect">
            <a:avLst/>
          </a:prstGeom>
          <a:noFill/>
        </p:spPr>
        <p:txBody>
          <a:bodyPr wrap="square" rtlCol="0">
            <a:spAutoFit/>
          </a:bodyPr>
          <a:lstStyle/>
          <a:p>
            <a:r>
              <a:rPr lang="tr-TR" b="1" dirty="0"/>
              <a:t>HbA1c&gt;7 olan hastaların mortalite oranının yıl bazlı karşılaştırılması (%)</a:t>
            </a:r>
          </a:p>
        </p:txBody>
      </p:sp>
    </p:spTree>
    <p:extLst>
      <p:ext uri="{BB962C8B-B14F-4D97-AF65-F5344CB8AC3E}">
        <p14:creationId xmlns:p14="http://schemas.microsoft.com/office/powerpoint/2010/main" val="368723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110814" y="577366"/>
            <a:ext cx="6431972" cy="584775"/>
          </a:xfrm>
          <a:prstGeom prst="rect">
            <a:avLst/>
          </a:prstGeom>
          <a:noFill/>
        </p:spPr>
        <p:txBody>
          <a:bodyPr wrap="square" rtlCol="0">
            <a:spAutoFit/>
          </a:bodyPr>
          <a:lstStyle/>
          <a:p>
            <a:r>
              <a:rPr lang="tr-TR" sz="3200" b="1" dirty="0">
                <a:solidFill>
                  <a:srgbClr val="FF0000"/>
                </a:solidFill>
              </a:rPr>
              <a:t>KARAR DESTEK SİSTEM KULLANIMI</a:t>
            </a:r>
          </a:p>
        </p:txBody>
      </p:sp>
      <p:pic>
        <p:nvPicPr>
          <p:cNvPr id="4098" name="Picture 2" descr="C:\Users\Aydh\Desktop\DM COVİD\kkd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975" y="1241906"/>
            <a:ext cx="7376997" cy="264181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614674" y="4123339"/>
            <a:ext cx="9829181" cy="1754326"/>
          </a:xfrm>
          <a:prstGeom prst="rect">
            <a:avLst/>
          </a:prstGeom>
          <a:noFill/>
        </p:spPr>
        <p:txBody>
          <a:bodyPr wrap="square" rtlCol="0">
            <a:spAutoFit/>
          </a:bodyPr>
          <a:lstStyle/>
          <a:p>
            <a:pPr algn="just">
              <a:lnSpc>
                <a:spcPct val="150000"/>
              </a:lnSpc>
              <a:buClr>
                <a:srgbClr val="C00000"/>
              </a:buClr>
              <a:buFont typeface="Wingdings" pitchFamily="2" charset="2"/>
              <a:buChar char="Ø"/>
            </a:pPr>
            <a:r>
              <a:rPr lang="tr-TR" dirty="0"/>
              <a:t>Pandemi Servisi hekimlerimizin, işleyişe koyduğumuz KDS’yi kullanma sayılarına baktığımızda, HbA1c&gt;7 olan hastaların agresif tedavisinin hemen başladığını , gözden kaçırmaların en aza indirildiğini ve etkin bir biçimde kullandıklarını görüyoruz. </a:t>
            </a:r>
          </a:p>
          <a:p>
            <a:pPr algn="just">
              <a:lnSpc>
                <a:spcPct val="150000"/>
              </a:lnSpc>
              <a:buClr>
                <a:srgbClr val="C00000"/>
              </a:buClr>
              <a:buFont typeface="Wingdings" pitchFamily="2" charset="2"/>
              <a:buChar char="Ø"/>
            </a:pPr>
            <a:r>
              <a:rPr lang="tr-TR" dirty="0"/>
              <a:t>KDS’nin etkin kullanımı sayesinde mortalite oranlarımızı azalttık.</a:t>
            </a:r>
          </a:p>
        </p:txBody>
      </p:sp>
    </p:spTree>
    <p:extLst>
      <p:ext uri="{BB962C8B-B14F-4D97-AF65-F5344CB8AC3E}">
        <p14:creationId xmlns:p14="http://schemas.microsoft.com/office/powerpoint/2010/main" val="200427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10 Dikdörtgen"/>
          <p:cNvSpPr/>
          <p:nvPr/>
        </p:nvSpPr>
        <p:spPr>
          <a:xfrm>
            <a:off x="5794131" y="1573823"/>
            <a:ext cx="5820505" cy="4893647"/>
          </a:xfrm>
          <a:prstGeom prst="rect">
            <a:avLst/>
          </a:prstGeom>
        </p:spPr>
        <p:txBody>
          <a:bodyPr wrap="square">
            <a:spAutoFit/>
          </a:bodyPr>
          <a:lstStyle/>
          <a:p>
            <a:pPr marL="285750" indent="-285750">
              <a:lnSpc>
                <a:spcPct val="150000"/>
              </a:lnSpc>
              <a:buClr>
                <a:srgbClr val="FF0000"/>
              </a:buClr>
              <a:buFont typeface="Courier New" pitchFamily="49" charset="0"/>
              <a:buChar char="o"/>
            </a:pPr>
            <a:r>
              <a:rPr lang="tr-TR" sz="1600" dirty="0"/>
              <a:t> </a:t>
            </a:r>
            <a:r>
              <a:rPr lang="tr-TR" sz="1600" b="1" i="1" dirty="0"/>
              <a:t>1956 Tarihinde Ayancık Devlet Hastanesi olarak hizmete başlamıştır. 2016 yılında yeni hizmet binasına geçiş yapmıştır.</a:t>
            </a:r>
          </a:p>
          <a:p>
            <a:pPr marL="285750" indent="-285750">
              <a:lnSpc>
                <a:spcPct val="150000"/>
              </a:lnSpc>
              <a:buClr>
                <a:srgbClr val="FF0000"/>
              </a:buClr>
              <a:buFont typeface="Courier New" pitchFamily="49" charset="0"/>
              <a:buChar char="o"/>
            </a:pPr>
            <a:r>
              <a:rPr lang="tr-TR" sz="1600" b="1" i="1" dirty="0"/>
              <a:t> 80 Yatak kapasitesine sahiptir.</a:t>
            </a:r>
          </a:p>
          <a:p>
            <a:pPr marL="285750" indent="-285750">
              <a:lnSpc>
                <a:spcPct val="150000"/>
              </a:lnSpc>
              <a:buClr>
                <a:srgbClr val="FF0000"/>
              </a:buClr>
              <a:buFont typeface="Courier New" pitchFamily="49" charset="0"/>
              <a:buChar char="o"/>
            </a:pPr>
            <a:r>
              <a:rPr lang="tr-TR" sz="1600" b="1" i="1" dirty="0"/>
              <a:t> 5 yatak 1. basamak genel yoğun bakım olarak hizmet vermektedir.</a:t>
            </a:r>
          </a:p>
          <a:p>
            <a:pPr marL="285750" indent="-285750">
              <a:lnSpc>
                <a:spcPct val="150000"/>
              </a:lnSpc>
              <a:buClr>
                <a:srgbClr val="FF0000"/>
              </a:buClr>
              <a:buFont typeface="Courier New" pitchFamily="49" charset="0"/>
              <a:buChar char="o"/>
            </a:pPr>
            <a:r>
              <a:rPr lang="tr-TR" sz="1600" b="1" i="1" dirty="0"/>
              <a:t> Hastanemiz 9350 m2 kapalı alan ile 13250 m2 oturma alanına sahiptir.</a:t>
            </a:r>
          </a:p>
          <a:p>
            <a:pPr marL="285750" indent="-285750">
              <a:lnSpc>
                <a:spcPct val="150000"/>
              </a:lnSpc>
              <a:buClr>
                <a:srgbClr val="FF0000"/>
              </a:buClr>
              <a:buFont typeface="Courier New" pitchFamily="49" charset="0"/>
              <a:buChar char="o"/>
            </a:pPr>
            <a:r>
              <a:rPr lang="tr-TR" sz="1600" b="1" i="1" dirty="0"/>
              <a:t> Hastanemiz İlçemiz bünyesinde, ilçe merkezi, ilçe ve köylerde dahil olmak üzere toplam 23.686 kişiye nitelikli sağlık hizmeti vermektedir.</a:t>
            </a:r>
          </a:p>
          <a:p>
            <a:pPr marL="285750" indent="-285750">
              <a:lnSpc>
                <a:spcPct val="150000"/>
              </a:lnSpc>
              <a:buClr>
                <a:srgbClr val="FF0000"/>
              </a:buClr>
              <a:buFont typeface="Courier New" pitchFamily="49" charset="0"/>
              <a:buChar char="o"/>
            </a:pPr>
            <a:r>
              <a:rPr lang="tr-TR" sz="1600" b="1" i="1" dirty="0"/>
              <a:t>Hastanemiz yıllık ortalama , 106.769  ayaktan hastaya ,  2.937 yatan  hastaya ve acil serviste 46.949 hastaya hizmet vermektedir.</a:t>
            </a:r>
            <a:endParaRPr lang="tr-TR" sz="1400" i="1" dirty="0"/>
          </a:p>
        </p:txBody>
      </p:sp>
      <p:sp>
        <p:nvSpPr>
          <p:cNvPr id="2" name="Çerçeve 1"/>
          <p:cNvSpPr/>
          <p:nvPr/>
        </p:nvSpPr>
        <p:spPr>
          <a:xfrm>
            <a:off x="3200399" y="610871"/>
            <a:ext cx="5653669" cy="76734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002060"/>
                </a:solidFill>
                <a:latin typeface="Copperplate Gothic Bold" pitchFamily="34" charset="0"/>
              </a:rPr>
              <a:t>AYANCIK DEVLET HASTANESİ</a:t>
            </a:r>
          </a:p>
        </p:txBody>
      </p:sp>
      <p:graphicFrame>
        <p:nvGraphicFramePr>
          <p:cNvPr id="10" name="9 Tablo"/>
          <p:cNvGraphicFramePr>
            <a:graphicFrameLocks noGrp="1"/>
          </p:cNvGraphicFramePr>
          <p:nvPr/>
        </p:nvGraphicFramePr>
        <p:xfrm>
          <a:off x="1478084" y="1707467"/>
          <a:ext cx="3797301" cy="4572000"/>
        </p:xfrm>
        <a:graphic>
          <a:graphicData uri="http://schemas.openxmlformats.org/drawingml/2006/table">
            <a:tbl>
              <a:tblPr firstRow="1" bandRow="1">
                <a:tableStyleId>{C4B1156A-380E-4F78-BDF5-A606A8083BF9}</a:tableStyleId>
              </a:tblPr>
              <a:tblGrid>
                <a:gridCol w="1074616">
                  <a:extLst>
                    <a:ext uri="{9D8B030D-6E8A-4147-A177-3AD203B41FA5}">
                      <a16:colId xmlns:a16="http://schemas.microsoft.com/office/drawing/2014/main" val="20000"/>
                    </a:ext>
                  </a:extLst>
                </a:gridCol>
                <a:gridCol w="586153">
                  <a:extLst>
                    <a:ext uri="{9D8B030D-6E8A-4147-A177-3AD203B41FA5}">
                      <a16:colId xmlns:a16="http://schemas.microsoft.com/office/drawing/2014/main" val="20001"/>
                    </a:ext>
                  </a:extLst>
                </a:gridCol>
                <a:gridCol w="1563079">
                  <a:extLst>
                    <a:ext uri="{9D8B030D-6E8A-4147-A177-3AD203B41FA5}">
                      <a16:colId xmlns:a16="http://schemas.microsoft.com/office/drawing/2014/main" val="20002"/>
                    </a:ext>
                  </a:extLst>
                </a:gridCol>
                <a:gridCol w="573453">
                  <a:extLst>
                    <a:ext uri="{9D8B030D-6E8A-4147-A177-3AD203B41FA5}">
                      <a16:colId xmlns:a16="http://schemas.microsoft.com/office/drawing/2014/main" val="20003"/>
                    </a:ext>
                  </a:extLst>
                </a:gridCol>
              </a:tblGrid>
              <a:tr h="191140">
                <a:tc>
                  <a:txBody>
                    <a:bodyPr/>
                    <a:lstStyle/>
                    <a:p>
                      <a:r>
                        <a:rPr lang="tr-TR" sz="1200" dirty="0"/>
                        <a:t>PERSONELLER</a:t>
                      </a:r>
                      <a:endParaRPr lang="tr-TR" sz="1200" b="1" dirty="0"/>
                    </a:p>
                  </a:txBody>
                  <a:tcPr/>
                </a:tc>
                <a:tc>
                  <a:txBody>
                    <a:bodyPr/>
                    <a:lstStyle/>
                    <a:p>
                      <a:r>
                        <a:rPr lang="tr-TR" sz="1200" b="1" dirty="0"/>
                        <a:t>SAYISI</a:t>
                      </a:r>
                    </a:p>
                  </a:txBody>
                  <a:tcPr/>
                </a:tc>
                <a:tc>
                  <a:txBody>
                    <a:bodyPr/>
                    <a:lstStyle/>
                    <a:p>
                      <a:r>
                        <a:rPr lang="tr-TR" sz="1200" dirty="0"/>
                        <a:t>PERSONELLER</a:t>
                      </a:r>
                      <a:endParaRPr lang="tr-TR"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t>SAYISI</a:t>
                      </a:r>
                    </a:p>
                    <a:p>
                      <a:endParaRPr lang="tr-TR" b="1" dirty="0"/>
                    </a:p>
                  </a:txBody>
                  <a:tcPr/>
                </a:tc>
                <a:extLst>
                  <a:ext uri="{0D108BD9-81ED-4DB2-BD59-A6C34878D82A}">
                    <a16:rowId xmlns:a16="http://schemas.microsoft.com/office/drawing/2014/main" val="10000"/>
                  </a:ext>
                </a:extLst>
              </a:tr>
              <a:tr h="191140">
                <a:tc>
                  <a:txBody>
                    <a:bodyPr/>
                    <a:lstStyle/>
                    <a:p>
                      <a:r>
                        <a:rPr lang="tr-TR" sz="1100" dirty="0"/>
                        <a:t>UZM.</a:t>
                      </a:r>
                      <a:r>
                        <a:rPr lang="tr-TR" sz="1100" baseline="0" dirty="0"/>
                        <a:t> HEKİM</a:t>
                      </a:r>
                      <a:endParaRPr lang="tr-TR" sz="1100" b="1" dirty="0"/>
                    </a:p>
                  </a:txBody>
                  <a:tcPr/>
                </a:tc>
                <a:tc>
                  <a:txBody>
                    <a:bodyPr/>
                    <a:lstStyle/>
                    <a:p>
                      <a:r>
                        <a:rPr lang="tr-TR" sz="1100" dirty="0"/>
                        <a:t>7</a:t>
                      </a:r>
                      <a:endParaRPr lang="tr-TR" sz="1100" b="1" dirty="0"/>
                    </a:p>
                  </a:txBody>
                  <a:tcPr/>
                </a:tc>
                <a:tc>
                  <a:txBody>
                    <a:bodyPr/>
                    <a:lstStyle/>
                    <a:p>
                      <a:r>
                        <a:rPr lang="tr-TR" sz="1100" dirty="0"/>
                        <a:t>ECZACI</a:t>
                      </a:r>
                      <a:endParaRPr lang="tr-TR" sz="1100" b="1" dirty="0"/>
                    </a:p>
                  </a:txBody>
                  <a:tcPr/>
                </a:tc>
                <a:tc>
                  <a:txBody>
                    <a:bodyPr/>
                    <a:lstStyle/>
                    <a:p>
                      <a:r>
                        <a:rPr lang="tr-TR" sz="1100" dirty="0"/>
                        <a:t>1</a:t>
                      </a:r>
                      <a:endParaRPr lang="tr-TR" sz="1100" b="1" dirty="0"/>
                    </a:p>
                  </a:txBody>
                  <a:tcPr/>
                </a:tc>
                <a:extLst>
                  <a:ext uri="{0D108BD9-81ED-4DB2-BD59-A6C34878D82A}">
                    <a16:rowId xmlns:a16="http://schemas.microsoft.com/office/drawing/2014/main" val="10001"/>
                  </a:ext>
                </a:extLst>
              </a:tr>
              <a:tr h="191140">
                <a:tc>
                  <a:txBody>
                    <a:bodyPr/>
                    <a:lstStyle/>
                    <a:p>
                      <a:r>
                        <a:rPr lang="tr-TR" sz="1100" dirty="0"/>
                        <a:t>PRT. HEKİM</a:t>
                      </a:r>
                      <a:endParaRPr lang="tr-TR" sz="1100" b="1" dirty="0"/>
                    </a:p>
                  </a:txBody>
                  <a:tcPr/>
                </a:tc>
                <a:tc>
                  <a:txBody>
                    <a:bodyPr/>
                    <a:lstStyle/>
                    <a:p>
                      <a:r>
                        <a:rPr lang="tr-TR" sz="1100" dirty="0"/>
                        <a:t>4</a:t>
                      </a:r>
                      <a:endParaRPr lang="tr-TR" sz="1100" b="1" dirty="0"/>
                    </a:p>
                  </a:txBody>
                  <a:tcPr/>
                </a:tc>
                <a:tc>
                  <a:txBody>
                    <a:bodyPr/>
                    <a:lstStyle/>
                    <a:p>
                      <a:r>
                        <a:rPr lang="tr-TR" sz="1100" dirty="0"/>
                        <a:t>DİYETİSYEN</a:t>
                      </a:r>
                      <a:endParaRPr lang="tr-TR" sz="1100" b="1" dirty="0"/>
                    </a:p>
                  </a:txBody>
                  <a:tcPr/>
                </a:tc>
                <a:tc>
                  <a:txBody>
                    <a:bodyPr/>
                    <a:lstStyle/>
                    <a:p>
                      <a:r>
                        <a:rPr lang="tr-TR" sz="1100" dirty="0"/>
                        <a:t>0</a:t>
                      </a:r>
                      <a:endParaRPr lang="tr-TR" sz="1100" b="1" dirty="0"/>
                    </a:p>
                  </a:txBody>
                  <a:tcPr/>
                </a:tc>
                <a:extLst>
                  <a:ext uri="{0D108BD9-81ED-4DB2-BD59-A6C34878D82A}">
                    <a16:rowId xmlns:a16="http://schemas.microsoft.com/office/drawing/2014/main" val="10002"/>
                  </a:ext>
                </a:extLst>
              </a:tr>
              <a:tr h="191140">
                <a:tc>
                  <a:txBody>
                    <a:bodyPr/>
                    <a:lstStyle/>
                    <a:p>
                      <a:r>
                        <a:rPr lang="tr-TR" sz="1100" dirty="0"/>
                        <a:t>DİŞ HEKİMİ</a:t>
                      </a:r>
                      <a:endParaRPr lang="tr-TR" sz="1100" b="1" dirty="0"/>
                    </a:p>
                  </a:txBody>
                  <a:tcPr/>
                </a:tc>
                <a:tc>
                  <a:txBody>
                    <a:bodyPr/>
                    <a:lstStyle/>
                    <a:p>
                      <a:r>
                        <a:rPr lang="tr-TR" sz="1100" dirty="0"/>
                        <a:t>1</a:t>
                      </a:r>
                      <a:endParaRPr lang="tr-TR" sz="1100" b="1" dirty="0"/>
                    </a:p>
                  </a:txBody>
                  <a:tcPr/>
                </a:tc>
                <a:tc>
                  <a:txBody>
                    <a:bodyPr/>
                    <a:lstStyle/>
                    <a:p>
                      <a:r>
                        <a:rPr lang="tr-TR" sz="1100" dirty="0"/>
                        <a:t>FİZYOTERAPİST</a:t>
                      </a:r>
                      <a:endParaRPr lang="tr-TR" sz="1100" b="1" dirty="0"/>
                    </a:p>
                  </a:txBody>
                  <a:tcPr/>
                </a:tc>
                <a:tc>
                  <a:txBody>
                    <a:bodyPr/>
                    <a:lstStyle/>
                    <a:p>
                      <a:r>
                        <a:rPr lang="tr-TR" sz="1100" dirty="0"/>
                        <a:t>2</a:t>
                      </a:r>
                      <a:endParaRPr lang="tr-TR" sz="1100" b="1" dirty="0"/>
                    </a:p>
                  </a:txBody>
                  <a:tcPr/>
                </a:tc>
                <a:extLst>
                  <a:ext uri="{0D108BD9-81ED-4DB2-BD59-A6C34878D82A}">
                    <a16:rowId xmlns:a16="http://schemas.microsoft.com/office/drawing/2014/main" val="10003"/>
                  </a:ext>
                </a:extLst>
              </a:tr>
              <a:tr h="191140">
                <a:tc>
                  <a:txBody>
                    <a:bodyPr/>
                    <a:lstStyle/>
                    <a:p>
                      <a:r>
                        <a:rPr lang="tr-TR" sz="1100" dirty="0"/>
                        <a:t>HEMŞİRE</a:t>
                      </a:r>
                      <a:endParaRPr lang="tr-TR" sz="1100" b="1" dirty="0"/>
                    </a:p>
                  </a:txBody>
                  <a:tcPr/>
                </a:tc>
                <a:tc>
                  <a:txBody>
                    <a:bodyPr/>
                    <a:lstStyle/>
                    <a:p>
                      <a:r>
                        <a:rPr lang="tr-TR" sz="1100" dirty="0"/>
                        <a:t>75</a:t>
                      </a:r>
                      <a:endParaRPr lang="tr-TR" sz="1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ODYOLOG</a:t>
                      </a:r>
                    </a:p>
                    <a:p>
                      <a:endParaRPr lang="tr-TR" sz="1100" b="1" dirty="0"/>
                    </a:p>
                  </a:txBody>
                  <a:tcPr/>
                </a:tc>
                <a:tc>
                  <a:txBody>
                    <a:bodyPr/>
                    <a:lstStyle/>
                    <a:p>
                      <a:r>
                        <a:rPr lang="tr-TR" sz="1100" dirty="0"/>
                        <a:t>1</a:t>
                      </a:r>
                      <a:endParaRPr lang="tr-TR" sz="1100" b="1" dirty="0"/>
                    </a:p>
                  </a:txBody>
                  <a:tcPr/>
                </a:tc>
                <a:extLst>
                  <a:ext uri="{0D108BD9-81ED-4DB2-BD59-A6C34878D82A}">
                    <a16:rowId xmlns:a16="http://schemas.microsoft.com/office/drawing/2014/main" val="10004"/>
                  </a:ext>
                </a:extLst>
              </a:tr>
              <a:tr h="191140">
                <a:tc>
                  <a:txBody>
                    <a:bodyPr/>
                    <a:lstStyle/>
                    <a:p>
                      <a:r>
                        <a:rPr lang="tr-TR" sz="1100" dirty="0"/>
                        <a:t>EBE</a:t>
                      </a:r>
                      <a:endParaRPr lang="tr-TR" sz="1100" b="1" dirty="0"/>
                    </a:p>
                  </a:txBody>
                  <a:tcPr/>
                </a:tc>
                <a:tc>
                  <a:txBody>
                    <a:bodyPr/>
                    <a:lstStyle/>
                    <a:p>
                      <a:r>
                        <a:rPr lang="tr-TR" sz="1100" dirty="0"/>
                        <a:t>18</a:t>
                      </a:r>
                      <a:endParaRPr lang="tr-TR" sz="1100" b="1" dirty="0"/>
                    </a:p>
                  </a:txBody>
                  <a:tcPr/>
                </a:tc>
                <a:tc>
                  <a:txBody>
                    <a:bodyPr/>
                    <a:lstStyle/>
                    <a:p>
                      <a:r>
                        <a:rPr lang="tr-TR" sz="1100" dirty="0"/>
                        <a:t>BİLGİ İŞLEM PERSONELİ</a:t>
                      </a:r>
                      <a:endParaRPr lang="tr-TR" sz="1100" b="1" dirty="0"/>
                    </a:p>
                  </a:txBody>
                  <a:tcPr/>
                </a:tc>
                <a:tc>
                  <a:txBody>
                    <a:bodyPr/>
                    <a:lstStyle/>
                    <a:p>
                      <a:r>
                        <a:rPr lang="tr-TR" sz="1100" dirty="0"/>
                        <a:t>2</a:t>
                      </a:r>
                      <a:endParaRPr lang="tr-TR" sz="1100" b="1" dirty="0"/>
                    </a:p>
                  </a:txBody>
                  <a:tcPr/>
                </a:tc>
                <a:extLst>
                  <a:ext uri="{0D108BD9-81ED-4DB2-BD59-A6C34878D82A}">
                    <a16:rowId xmlns:a16="http://schemas.microsoft.com/office/drawing/2014/main" val="10005"/>
                  </a:ext>
                </a:extLst>
              </a:tr>
              <a:tr h="191140">
                <a:tc>
                  <a:txBody>
                    <a:bodyPr/>
                    <a:lstStyle/>
                    <a:p>
                      <a:r>
                        <a:rPr lang="tr-TR" sz="1100" dirty="0"/>
                        <a:t>PARAMEDİK</a:t>
                      </a:r>
                      <a:endParaRPr lang="tr-TR" sz="1100" b="1" dirty="0"/>
                    </a:p>
                  </a:txBody>
                  <a:tcPr/>
                </a:tc>
                <a:tc>
                  <a:txBody>
                    <a:bodyPr/>
                    <a:lstStyle/>
                    <a:p>
                      <a:r>
                        <a:rPr lang="tr-TR" sz="1100" dirty="0"/>
                        <a:t>2</a:t>
                      </a:r>
                      <a:endParaRPr lang="tr-TR" sz="1100" b="1" dirty="0"/>
                    </a:p>
                  </a:txBody>
                  <a:tcPr/>
                </a:tc>
                <a:tc>
                  <a:txBody>
                    <a:bodyPr/>
                    <a:lstStyle/>
                    <a:p>
                      <a:r>
                        <a:rPr lang="tr-TR" sz="1100" dirty="0"/>
                        <a:t>VERİ GİRİŞ PERSONELİ</a:t>
                      </a:r>
                      <a:endParaRPr lang="tr-TR" sz="1100" b="1" dirty="0"/>
                    </a:p>
                  </a:txBody>
                  <a:tcPr/>
                </a:tc>
                <a:tc>
                  <a:txBody>
                    <a:bodyPr/>
                    <a:lstStyle/>
                    <a:p>
                      <a:r>
                        <a:rPr lang="tr-TR" sz="1100" dirty="0"/>
                        <a:t>12</a:t>
                      </a:r>
                      <a:endParaRPr lang="tr-TR" sz="1100" b="1" dirty="0"/>
                    </a:p>
                  </a:txBody>
                  <a:tcPr/>
                </a:tc>
                <a:extLst>
                  <a:ext uri="{0D108BD9-81ED-4DB2-BD59-A6C34878D82A}">
                    <a16:rowId xmlns:a16="http://schemas.microsoft.com/office/drawing/2014/main" val="10006"/>
                  </a:ext>
                </a:extLst>
              </a:tr>
              <a:tr h="191140">
                <a:tc>
                  <a:txBody>
                    <a:bodyPr/>
                    <a:lstStyle/>
                    <a:p>
                      <a:r>
                        <a:rPr lang="tr-TR" sz="1100" dirty="0"/>
                        <a:t>LABORATUVAR TEKNİKERİ</a:t>
                      </a:r>
                      <a:endParaRPr lang="tr-TR" sz="1100" b="1" dirty="0"/>
                    </a:p>
                  </a:txBody>
                  <a:tcPr/>
                </a:tc>
                <a:tc>
                  <a:txBody>
                    <a:bodyPr/>
                    <a:lstStyle/>
                    <a:p>
                      <a:r>
                        <a:rPr lang="tr-TR" sz="1100" dirty="0"/>
                        <a:t>8</a:t>
                      </a:r>
                      <a:endParaRPr lang="tr-TR" sz="1100" b="1" dirty="0"/>
                    </a:p>
                  </a:txBody>
                  <a:tcPr/>
                </a:tc>
                <a:tc>
                  <a:txBody>
                    <a:bodyPr/>
                    <a:lstStyle/>
                    <a:p>
                      <a:r>
                        <a:rPr lang="tr-TR" sz="1100" dirty="0"/>
                        <a:t>TIBBİ SEKRETERLER</a:t>
                      </a:r>
                      <a:endParaRPr lang="tr-TR" sz="1100" b="1" dirty="0"/>
                    </a:p>
                  </a:txBody>
                  <a:tcPr/>
                </a:tc>
                <a:tc>
                  <a:txBody>
                    <a:bodyPr/>
                    <a:lstStyle/>
                    <a:p>
                      <a:r>
                        <a:rPr lang="tr-TR" sz="1100" dirty="0"/>
                        <a:t>7</a:t>
                      </a:r>
                      <a:endParaRPr lang="tr-TR" sz="1100" b="1" dirty="0"/>
                    </a:p>
                  </a:txBody>
                  <a:tcPr/>
                </a:tc>
                <a:extLst>
                  <a:ext uri="{0D108BD9-81ED-4DB2-BD59-A6C34878D82A}">
                    <a16:rowId xmlns:a16="http://schemas.microsoft.com/office/drawing/2014/main" val="10007"/>
                  </a:ext>
                </a:extLst>
              </a:tr>
              <a:tr h="191140">
                <a:tc>
                  <a:txBody>
                    <a:bodyPr/>
                    <a:lstStyle/>
                    <a:p>
                      <a:r>
                        <a:rPr lang="tr-TR" sz="1100" dirty="0"/>
                        <a:t>ANESTEZİ TEKNİKERİ</a:t>
                      </a:r>
                      <a:endParaRPr lang="tr-TR" sz="1100" b="1" dirty="0"/>
                    </a:p>
                  </a:txBody>
                  <a:tcPr/>
                </a:tc>
                <a:tc>
                  <a:txBody>
                    <a:bodyPr/>
                    <a:lstStyle/>
                    <a:p>
                      <a:r>
                        <a:rPr lang="tr-TR" sz="1100" dirty="0"/>
                        <a:t>7</a:t>
                      </a:r>
                      <a:endParaRPr lang="tr-TR" sz="1100" b="1" dirty="0"/>
                    </a:p>
                  </a:txBody>
                  <a:tcPr/>
                </a:tc>
                <a:tc>
                  <a:txBody>
                    <a:bodyPr/>
                    <a:lstStyle/>
                    <a:p>
                      <a:r>
                        <a:rPr lang="tr-TR" sz="1100" dirty="0"/>
                        <a:t>SAĞLIK</a:t>
                      </a:r>
                      <a:r>
                        <a:rPr lang="tr-TR" sz="1100" baseline="0" dirty="0"/>
                        <a:t> MEMURU</a:t>
                      </a:r>
                      <a:endParaRPr lang="tr-TR" sz="1100" b="1" dirty="0"/>
                    </a:p>
                  </a:txBody>
                  <a:tcPr/>
                </a:tc>
                <a:tc>
                  <a:txBody>
                    <a:bodyPr/>
                    <a:lstStyle/>
                    <a:p>
                      <a:r>
                        <a:rPr lang="tr-TR" sz="1100" dirty="0"/>
                        <a:t>7</a:t>
                      </a:r>
                      <a:endParaRPr lang="tr-TR" sz="1100" b="1" dirty="0"/>
                    </a:p>
                  </a:txBody>
                  <a:tcPr/>
                </a:tc>
                <a:extLst>
                  <a:ext uri="{0D108BD9-81ED-4DB2-BD59-A6C34878D82A}">
                    <a16:rowId xmlns:a16="http://schemas.microsoft.com/office/drawing/2014/main" val="10008"/>
                  </a:ext>
                </a:extLst>
              </a:tr>
              <a:tr h="191140">
                <a:tc>
                  <a:txBody>
                    <a:bodyPr/>
                    <a:lstStyle/>
                    <a:p>
                      <a:r>
                        <a:rPr lang="tr-TR" sz="1100" dirty="0"/>
                        <a:t>RÖNTGEN</a:t>
                      </a:r>
                      <a:r>
                        <a:rPr lang="tr-TR" sz="1100" baseline="0" dirty="0"/>
                        <a:t> TEKNİKERİ</a:t>
                      </a:r>
                      <a:endParaRPr lang="tr-TR" sz="1100" b="1" dirty="0"/>
                    </a:p>
                  </a:txBody>
                  <a:tcPr/>
                </a:tc>
                <a:tc>
                  <a:txBody>
                    <a:bodyPr/>
                    <a:lstStyle/>
                    <a:p>
                      <a:r>
                        <a:rPr lang="tr-TR" sz="1100" dirty="0"/>
                        <a:t>8</a:t>
                      </a:r>
                      <a:endParaRPr lang="tr-TR" sz="1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ECZANE</a:t>
                      </a:r>
                    </a:p>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t>TEKNİKERİ</a:t>
                      </a:r>
                    </a:p>
                    <a:p>
                      <a:endParaRPr lang="tr-TR" sz="1100" b="1" dirty="0"/>
                    </a:p>
                  </a:txBody>
                  <a:tcPr/>
                </a:tc>
                <a:tc>
                  <a:txBody>
                    <a:bodyPr/>
                    <a:lstStyle/>
                    <a:p>
                      <a:r>
                        <a:rPr lang="tr-TR" sz="1100" dirty="0"/>
                        <a:t>1</a:t>
                      </a:r>
                      <a:endParaRPr lang="tr-TR" sz="1100" b="1" dirty="0"/>
                    </a:p>
                  </a:txBody>
                  <a:tcPr/>
                </a:tc>
                <a:extLst>
                  <a:ext uri="{0D108BD9-81ED-4DB2-BD59-A6C34878D82A}">
                    <a16:rowId xmlns:a16="http://schemas.microsoft.com/office/drawing/2014/main" val="10009"/>
                  </a:ext>
                </a:extLst>
              </a:tr>
              <a:tr h="191140">
                <a:tc>
                  <a:txBody>
                    <a:bodyPr/>
                    <a:lstStyle/>
                    <a:p>
                      <a:r>
                        <a:rPr lang="tr-TR" sz="1100" dirty="0"/>
                        <a:t>ORTOPEDİ TEKNİKERİ</a:t>
                      </a:r>
                      <a:endParaRPr lang="tr-TR" sz="1100" b="1" dirty="0"/>
                    </a:p>
                  </a:txBody>
                  <a:tcPr/>
                </a:tc>
                <a:tc>
                  <a:txBody>
                    <a:bodyPr/>
                    <a:lstStyle/>
                    <a:p>
                      <a:r>
                        <a:rPr lang="tr-TR" sz="1100" dirty="0"/>
                        <a:t>1</a:t>
                      </a:r>
                      <a:endParaRPr lang="tr-TR" sz="1100" b="1" dirty="0"/>
                    </a:p>
                  </a:txBody>
                  <a:tcPr/>
                </a:tc>
                <a:tc>
                  <a:txBody>
                    <a:bodyPr/>
                    <a:lstStyle/>
                    <a:p>
                      <a:r>
                        <a:rPr lang="tr-TR" sz="1100" dirty="0"/>
                        <a:t>TEMİZLİK PERSONELİ</a:t>
                      </a:r>
                      <a:endParaRPr lang="tr-TR" sz="1100" b="1" dirty="0"/>
                    </a:p>
                  </a:txBody>
                  <a:tcPr/>
                </a:tc>
                <a:tc>
                  <a:txBody>
                    <a:bodyPr/>
                    <a:lstStyle/>
                    <a:p>
                      <a:r>
                        <a:rPr lang="tr-TR" sz="1100" dirty="0"/>
                        <a:t>28</a:t>
                      </a:r>
                      <a:endParaRPr lang="tr-TR" sz="1100" b="1" dirty="0"/>
                    </a:p>
                  </a:txBody>
                  <a:tcPr/>
                </a:tc>
                <a:extLst>
                  <a:ext uri="{0D108BD9-81ED-4DB2-BD59-A6C34878D82A}">
                    <a16:rowId xmlns:a16="http://schemas.microsoft.com/office/drawing/2014/main" val="10010"/>
                  </a:ext>
                </a:extLst>
              </a:tr>
              <a:tr h="191140">
                <a:tc>
                  <a:txBody>
                    <a:bodyPr/>
                    <a:lstStyle/>
                    <a:p>
                      <a:r>
                        <a:rPr lang="tr-TR" sz="1100" dirty="0"/>
                        <a:t>DİYALİZ TEKNİKERİ</a:t>
                      </a:r>
                      <a:endParaRPr lang="tr-TR" sz="1100" b="1" dirty="0"/>
                    </a:p>
                  </a:txBody>
                  <a:tcPr/>
                </a:tc>
                <a:tc>
                  <a:txBody>
                    <a:bodyPr/>
                    <a:lstStyle/>
                    <a:p>
                      <a:r>
                        <a:rPr lang="tr-TR" sz="1100" dirty="0"/>
                        <a:t>2</a:t>
                      </a:r>
                      <a:endParaRPr lang="tr-TR" sz="1100" b="1" dirty="0"/>
                    </a:p>
                  </a:txBody>
                  <a:tcPr/>
                </a:tc>
                <a:tc>
                  <a:txBody>
                    <a:bodyPr/>
                    <a:lstStyle/>
                    <a:p>
                      <a:r>
                        <a:rPr lang="tr-TR" sz="1100" dirty="0"/>
                        <a:t>GÜVENLİK</a:t>
                      </a:r>
                      <a:endParaRPr lang="tr-TR" sz="1100" b="1" dirty="0"/>
                    </a:p>
                  </a:txBody>
                  <a:tcPr/>
                </a:tc>
                <a:tc>
                  <a:txBody>
                    <a:bodyPr/>
                    <a:lstStyle/>
                    <a:p>
                      <a:r>
                        <a:rPr lang="tr-TR" sz="1100" dirty="0"/>
                        <a:t>8</a:t>
                      </a:r>
                      <a:endParaRPr lang="tr-TR" sz="1100" b="1"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9650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1"/>
          <p:cNvSpPr txBox="1"/>
          <p:nvPr/>
        </p:nvSpPr>
        <p:spPr>
          <a:xfrm>
            <a:off x="1502367" y="2089411"/>
            <a:ext cx="851935" cy="369332"/>
          </a:xfrm>
          <a:prstGeom prst="rect">
            <a:avLst/>
          </a:prstGeom>
          <a:noFill/>
        </p:spPr>
        <p:txBody>
          <a:bodyPr wrap="square" rtlCol="0">
            <a:spAutoFit/>
          </a:bodyPr>
          <a:lstStyle/>
          <a:p>
            <a:r>
              <a:rPr lang="tr-TR" dirty="0">
                <a:solidFill>
                  <a:schemeClr val="bg1"/>
                </a:solidFill>
              </a:rPr>
              <a:t>%50,5</a:t>
            </a:r>
          </a:p>
        </p:txBody>
      </p:sp>
      <p:sp>
        <p:nvSpPr>
          <p:cNvPr id="22" name="Metin kutusu 11"/>
          <p:cNvSpPr txBox="1"/>
          <p:nvPr/>
        </p:nvSpPr>
        <p:spPr>
          <a:xfrm>
            <a:off x="2406989" y="2104713"/>
            <a:ext cx="882748" cy="369332"/>
          </a:xfrm>
          <a:prstGeom prst="rect">
            <a:avLst/>
          </a:prstGeom>
          <a:noFill/>
        </p:spPr>
        <p:txBody>
          <a:bodyPr wrap="square" rtlCol="0">
            <a:spAutoFit/>
          </a:bodyPr>
          <a:lstStyle/>
          <a:p>
            <a:r>
              <a:rPr lang="tr-TR" dirty="0">
                <a:solidFill>
                  <a:schemeClr val="bg1"/>
                </a:solidFill>
              </a:rPr>
              <a:t>%49,5</a:t>
            </a:r>
          </a:p>
        </p:txBody>
      </p:sp>
      <p:sp>
        <p:nvSpPr>
          <p:cNvPr id="3" name="Metin kutusu 2"/>
          <p:cNvSpPr txBox="1"/>
          <p:nvPr/>
        </p:nvSpPr>
        <p:spPr>
          <a:xfrm>
            <a:off x="8375072" y="2674411"/>
            <a:ext cx="654627" cy="307777"/>
          </a:xfrm>
          <a:prstGeom prst="rect">
            <a:avLst/>
          </a:prstGeom>
          <a:noFill/>
        </p:spPr>
        <p:txBody>
          <a:bodyPr wrap="square" rtlCol="0">
            <a:spAutoFit/>
          </a:bodyPr>
          <a:lstStyle/>
          <a:p>
            <a:r>
              <a:rPr lang="tr-TR" sz="1400" b="1" dirty="0">
                <a:solidFill>
                  <a:schemeClr val="bg1"/>
                </a:solidFill>
              </a:rPr>
              <a:t>%25</a:t>
            </a:r>
          </a:p>
        </p:txBody>
      </p:sp>
      <p:sp>
        <p:nvSpPr>
          <p:cNvPr id="18" name="Metin kutusu 17"/>
          <p:cNvSpPr txBox="1"/>
          <p:nvPr/>
        </p:nvSpPr>
        <p:spPr>
          <a:xfrm>
            <a:off x="1782802" y="2612856"/>
            <a:ext cx="571500" cy="369332"/>
          </a:xfrm>
          <a:prstGeom prst="rect">
            <a:avLst/>
          </a:prstGeom>
          <a:noFill/>
        </p:spPr>
        <p:txBody>
          <a:bodyPr wrap="square" rtlCol="0">
            <a:spAutoFit/>
          </a:bodyPr>
          <a:lstStyle/>
          <a:p>
            <a:r>
              <a:rPr lang="tr-TR" b="1" dirty="0">
                <a:solidFill>
                  <a:schemeClr val="bg1"/>
                </a:solidFill>
              </a:rPr>
              <a:t>804</a:t>
            </a:r>
          </a:p>
        </p:txBody>
      </p:sp>
      <p:sp>
        <p:nvSpPr>
          <p:cNvPr id="23" name="Metin kutusu 1"/>
          <p:cNvSpPr txBox="1"/>
          <p:nvPr/>
        </p:nvSpPr>
        <p:spPr>
          <a:xfrm>
            <a:off x="2848362" y="2772785"/>
            <a:ext cx="580637" cy="311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a:solidFill>
                  <a:schemeClr val="bg1"/>
                </a:solidFill>
              </a:rPr>
              <a:t>%40</a:t>
            </a:r>
          </a:p>
        </p:txBody>
      </p:sp>
      <p:sp>
        <p:nvSpPr>
          <p:cNvPr id="2" name="Metin kutusu 1"/>
          <p:cNvSpPr txBox="1"/>
          <p:nvPr/>
        </p:nvSpPr>
        <p:spPr>
          <a:xfrm>
            <a:off x="1309874" y="490904"/>
            <a:ext cx="4306151" cy="461665"/>
          </a:xfrm>
          <a:prstGeom prst="rect">
            <a:avLst/>
          </a:prstGeom>
          <a:noFill/>
        </p:spPr>
        <p:txBody>
          <a:bodyPr wrap="square" rtlCol="0">
            <a:spAutoFit/>
          </a:bodyPr>
          <a:lstStyle/>
          <a:p>
            <a:r>
              <a:rPr lang="tr-TR" sz="2400" dirty="0">
                <a:solidFill>
                  <a:srgbClr val="C00000"/>
                </a:solidFill>
              </a:rPr>
              <a:t>Ayrıca yaptığımız bu çalışma ;</a:t>
            </a:r>
          </a:p>
        </p:txBody>
      </p:sp>
      <p:sp>
        <p:nvSpPr>
          <p:cNvPr id="5" name="Metin kutusu 4"/>
          <p:cNvSpPr txBox="1"/>
          <p:nvPr/>
        </p:nvSpPr>
        <p:spPr>
          <a:xfrm>
            <a:off x="1216355" y="1384084"/>
            <a:ext cx="6259643" cy="369332"/>
          </a:xfrm>
          <a:prstGeom prst="rect">
            <a:avLst/>
          </a:prstGeom>
          <a:noFill/>
        </p:spPr>
        <p:txBody>
          <a:bodyPr wrap="square" rtlCol="0">
            <a:spAutoFit/>
          </a:bodyPr>
          <a:lstStyle/>
          <a:p>
            <a:r>
              <a:rPr lang="tr-TR" b="1" dirty="0" err="1">
                <a:latin typeface="Times New Roman" panose="02020603050405020304" pitchFamily="18" charset="0"/>
                <a:cs typeface="Times New Roman" panose="02020603050405020304" pitchFamily="18" charset="0"/>
              </a:rPr>
              <a:t>European</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Review</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for</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Medical</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and</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Pharmacological</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Sciences</a:t>
            </a:r>
            <a:endParaRPr lang="tr-TR" b="1"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A301EE5E-07AD-62A0-5A32-DEE8C9EC8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802" y="1753416"/>
            <a:ext cx="9292868" cy="4930656"/>
          </a:xfrm>
          <a:prstGeom prst="rect">
            <a:avLst/>
          </a:prstGeom>
        </p:spPr>
      </p:pic>
    </p:spTree>
    <p:extLst>
      <p:ext uri="{BB962C8B-B14F-4D97-AF65-F5344CB8AC3E}">
        <p14:creationId xmlns:p14="http://schemas.microsoft.com/office/powerpoint/2010/main" val="933477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4998969" y="3313328"/>
            <a:ext cx="4670853" cy="461665"/>
          </a:xfrm>
          <a:prstGeom prst="rect">
            <a:avLst/>
          </a:prstGeom>
          <a:noFill/>
        </p:spPr>
        <p:txBody>
          <a:bodyPr wrap="square" rtlCol="0">
            <a:spAutoFit/>
          </a:bodyPr>
          <a:lstStyle/>
          <a:p>
            <a:r>
              <a:rPr lang="tr-TR" sz="2400" b="1" dirty="0">
                <a:solidFill>
                  <a:schemeClr val="bg1"/>
                </a:solidFill>
                <a:latin typeface="Arial Black" panose="020B0A04020102020204" pitchFamily="34" charset="0"/>
              </a:rPr>
              <a:t>Sunum yapacak kişi</a:t>
            </a:r>
          </a:p>
        </p:txBody>
      </p:sp>
      <p:sp>
        <p:nvSpPr>
          <p:cNvPr id="8" name="25 Metin kutusu"/>
          <p:cNvSpPr txBox="1"/>
          <p:nvPr/>
        </p:nvSpPr>
        <p:spPr>
          <a:xfrm>
            <a:off x="1428045" y="4444377"/>
            <a:ext cx="9950155" cy="1446550"/>
          </a:xfrm>
          <a:prstGeom prst="rect">
            <a:avLst/>
          </a:prstGeom>
          <a:noFill/>
        </p:spPr>
        <p:txBody>
          <a:bodyPr wrap="square" rtlCol="0">
            <a:spAutoFit/>
          </a:bodyPr>
          <a:lstStyle/>
          <a:p>
            <a:pPr algn="ctr"/>
            <a:r>
              <a:rPr lang="tr-TR" sz="8800" b="1" dirty="0">
                <a:solidFill>
                  <a:srgbClr val="C00000"/>
                </a:solidFill>
                <a:latin typeface="Arial Black" panose="020B0A04020102020204" pitchFamily="34" charset="0"/>
              </a:rPr>
              <a:t>TEŞEKKÜRLER</a:t>
            </a: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3" y="272378"/>
            <a:ext cx="1083816" cy="507135"/>
          </a:xfrm>
          <a:prstGeom prst="rect">
            <a:avLst/>
          </a:prstGeom>
        </p:spPr>
      </p:pic>
      <p:pic>
        <p:nvPicPr>
          <p:cNvPr id="1026" name="Picture 2" descr="D:\Casper laptop gri\hp laptop\d sürücüsü\himss klavuz\2021 himss\Himss 7\Sinop Ayanacık Devlet Hastanesi\Vaka analizi sunumları\logo.jpg"/>
          <p:cNvPicPr>
            <a:picLocks noChangeAspect="1" noChangeArrowheads="1"/>
          </p:cNvPicPr>
          <p:nvPr/>
        </p:nvPicPr>
        <p:blipFill>
          <a:blip r:embed="rId3" cstate="print"/>
          <a:srcRect/>
          <a:stretch>
            <a:fillRect/>
          </a:stretch>
        </p:blipFill>
        <p:spPr bwMode="auto">
          <a:xfrm>
            <a:off x="3572836" y="633533"/>
            <a:ext cx="5660571" cy="3524648"/>
          </a:xfrm>
          <a:prstGeom prst="rect">
            <a:avLst/>
          </a:prstGeom>
          <a:noFill/>
        </p:spPr>
      </p:pic>
      <p:sp>
        <p:nvSpPr>
          <p:cNvPr id="9" name="Metin kutusu 8"/>
          <p:cNvSpPr txBox="1"/>
          <p:nvPr/>
        </p:nvSpPr>
        <p:spPr>
          <a:xfrm>
            <a:off x="982761" y="236308"/>
            <a:ext cx="411530" cy="369332"/>
          </a:xfrm>
          <a:prstGeom prst="rect">
            <a:avLst/>
          </a:prstGeom>
          <a:noFill/>
        </p:spPr>
        <p:txBody>
          <a:bodyPr wrap="square" rtlCol="0">
            <a:spAutoFit/>
          </a:bodyPr>
          <a:lstStyle/>
          <a:p>
            <a:r>
              <a:rPr lang="tr-TR" b="1" dirty="0">
                <a:solidFill>
                  <a:schemeClr val="tx1">
                    <a:lumMod val="75000"/>
                    <a:lumOff val="25000"/>
                  </a:schemeClr>
                </a:solidFill>
                <a:latin typeface="Copperplate Gothic Bold" pitchFamily="34" charset="0"/>
              </a:rPr>
              <a:t>7</a:t>
            </a:r>
          </a:p>
        </p:txBody>
      </p:sp>
    </p:spTree>
    <p:extLst>
      <p:ext uri="{BB962C8B-B14F-4D97-AF65-F5344CB8AC3E}">
        <p14:creationId xmlns:p14="http://schemas.microsoft.com/office/powerpoint/2010/main" val="282149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2696023" y="574821"/>
            <a:ext cx="6639417" cy="523220"/>
          </a:xfrm>
          <a:prstGeom prst="rect">
            <a:avLst/>
          </a:prstGeom>
          <a:noFill/>
        </p:spPr>
        <p:txBody>
          <a:bodyPr wrap="square" rtlCol="0">
            <a:spAutoFit/>
          </a:bodyPr>
          <a:lstStyle/>
          <a:p>
            <a:r>
              <a:rPr lang="tr-TR" sz="2800" b="1" dirty="0">
                <a:solidFill>
                  <a:srgbClr val="FF0000"/>
                </a:solidFill>
              </a:rPr>
              <a:t>       </a:t>
            </a:r>
            <a:r>
              <a:rPr lang="tr-TR" sz="2400" b="1" dirty="0">
                <a:solidFill>
                  <a:srgbClr val="FF0000"/>
                </a:solidFill>
                <a:latin typeface="Copperplate Gothic Bold" pitchFamily="34" charset="0"/>
              </a:rPr>
              <a:t>YÖNETİM ORGANİZASYON ŞEMASI </a:t>
            </a:r>
            <a:endParaRPr lang="tr-TR" sz="2800" b="1" dirty="0">
              <a:solidFill>
                <a:srgbClr val="FF0000"/>
              </a:solidFill>
              <a:latin typeface="Copperplate Gothic Bold" pitchFamily="34" charset="0"/>
            </a:endParaRPr>
          </a:p>
        </p:txBody>
      </p:sp>
      <p:grpSp>
        <p:nvGrpSpPr>
          <p:cNvPr id="2" name="4 Grup"/>
          <p:cNvGrpSpPr/>
          <p:nvPr/>
        </p:nvGrpSpPr>
        <p:grpSpPr>
          <a:xfrm>
            <a:off x="3331254" y="1690468"/>
            <a:ext cx="5368956" cy="1571636"/>
            <a:chOff x="2982813" y="557579"/>
            <a:chExt cx="6228982" cy="1800017"/>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p:grpSpPr>
        <p:sp>
          <p:nvSpPr>
            <p:cNvPr id="24" name="23 Dikdörtgen"/>
            <p:cNvSpPr/>
            <p:nvPr/>
          </p:nvSpPr>
          <p:spPr>
            <a:xfrm>
              <a:off x="2982813" y="557579"/>
              <a:ext cx="6228982" cy="1800017"/>
            </a:xfrm>
            <a:prstGeom prst="rect">
              <a:avLst/>
            </a:prstGeom>
            <a:grp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Dikdörtgen"/>
            <p:cNvSpPr/>
            <p:nvPr/>
          </p:nvSpPr>
          <p:spPr>
            <a:xfrm>
              <a:off x="2982813" y="557579"/>
              <a:ext cx="6146101" cy="1800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effectLst>
                    <a:outerShdw blurRad="38100" dist="38100" dir="2700000" algn="tl">
                      <a:srgbClr val="000000">
                        <a:alpha val="43137"/>
                      </a:srgbClr>
                    </a:outerShdw>
                  </a:effectLst>
                  <a:latin typeface="Bookman Old Style" panose="02050604050505020204" pitchFamily="18" charset="0"/>
                </a:rPr>
                <a:t>Uzm. </a:t>
              </a:r>
              <a:r>
                <a:rPr lang="tr-TR" b="1" dirty="0">
                  <a:effectLst>
                    <a:outerShdw blurRad="38100" dist="38100" dir="2700000" algn="tl">
                      <a:srgbClr val="000000">
                        <a:alpha val="43137"/>
                      </a:srgbClr>
                    </a:outerShdw>
                  </a:effectLst>
                  <a:latin typeface="Bookman Old Style" panose="02050604050505020204" pitchFamily="18" charset="0"/>
                </a:rPr>
                <a:t>Dr. Hasan ERGENÇ</a:t>
              </a:r>
              <a:endParaRPr lang="tr-TR" sz="1800" b="1" kern="1200" dirty="0">
                <a:effectLst>
                  <a:outerShdw blurRad="38100" dist="38100" dir="2700000" algn="tl">
                    <a:srgbClr val="000000">
                      <a:alpha val="43137"/>
                    </a:srgbClr>
                  </a:outerShdw>
                </a:effectLst>
                <a:latin typeface="Bookman Old Style" panose="02050604050505020204" pitchFamily="18" charset="0"/>
              </a:endParaRPr>
            </a:p>
            <a:p>
              <a:pPr lvl="0" algn="ctr" defTabSz="800100">
                <a:lnSpc>
                  <a:spcPct val="90000"/>
                </a:lnSpc>
                <a:spcBef>
                  <a:spcPct val="0"/>
                </a:spcBef>
                <a:spcAft>
                  <a:spcPct val="35000"/>
                </a:spcAft>
              </a:pPr>
              <a:r>
                <a:rPr lang="tr-TR" sz="1800" b="1" kern="1200" dirty="0">
                  <a:effectLst>
                    <a:outerShdw blurRad="38100" dist="38100" dir="2700000" algn="tl">
                      <a:srgbClr val="000000">
                        <a:alpha val="43137"/>
                      </a:srgbClr>
                    </a:outerShdw>
                  </a:effectLst>
                  <a:latin typeface="Bookman Old Style" panose="02050604050505020204" pitchFamily="18" charset="0"/>
                </a:rPr>
                <a:t>Hastane Yöneticisi / Başhekim</a:t>
              </a:r>
            </a:p>
          </p:txBody>
        </p:sp>
      </p:grpSp>
      <p:grpSp>
        <p:nvGrpSpPr>
          <p:cNvPr id="5" name="7 Grup"/>
          <p:cNvGrpSpPr/>
          <p:nvPr/>
        </p:nvGrpSpPr>
        <p:grpSpPr>
          <a:xfrm>
            <a:off x="1973932" y="4081375"/>
            <a:ext cx="3358592" cy="975920"/>
            <a:chOff x="165754" y="2739220"/>
            <a:chExt cx="3358592" cy="975920"/>
          </a:xfrm>
        </p:grpSpPr>
        <p:sp>
          <p:nvSpPr>
            <p:cNvPr id="32" name="31 Dikdörtgen"/>
            <p:cNvSpPr/>
            <p:nvPr/>
          </p:nvSpPr>
          <p:spPr>
            <a:xfrm>
              <a:off x="165754" y="2739220"/>
              <a:ext cx="3358592" cy="975920"/>
            </a:xfrm>
            <a:prstGeom prst="rect">
              <a:avLst/>
            </a:prstGeom>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34 Dikdörtgen"/>
            <p:cNvSpPr/>
            <p:nvPr/>
          </p:nvSpPr>
          <p:spPr>
            <a:xfrm>
              <a:off x="165754" y="2739220"/>
              <a:ext cx="3358592" cy="97592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dirty="0">
                  <a:latin typeface="Bookman Old Style" panose="02050604050505020204" pitchFamily="18" charset="0"/>
                </a:rPr>
                <a:t>Sebahat ÖRNEK ÜNAL</a:t>
              </a:r>
              <a:endParaRPr lang="tr-TR" sz="1600" b="1" kern="1200" dirty="0">
                <a:latin typeface="Bookman Old Style" panose="02050604050505020204" pitchFamily="18" charset="0"/>
              </a:endParaRPr>
            </a:p>
            <a:p>
              <a:pPr lvl="0" algn="ctr" defTabSz="711200">
                <a:lnSpc>
                  <a:spcPct val="90000"/>
                </a:lnSpc>
                <a:spcBef>
                  <a:spcPct val="0"/>
                </a:spcBef>
                <a:spcAft>
                  <a:spcPct val="35000"/>
                </a:spcAft>
              </a:pPr>
              <a:r>
                <a:rPr lang="tr-TR" sz="1600" b="1" kern="1200" dirty="0">
                  <a:latin typeface="Bookman Old Style" panose="02050604050505020204" pitchFamily="18" charset="0"/>
                </a:rPr>
                <a:t>Sağlık Bakım Hizmetleri Müdürü</a:t>
              </a:r>
              <a:endParaRPr lang="tr-TR" sz="1600" kern="1200" dirty="0">
                <a:latin typeface="Bookman Old Style" panose="02050604050505020204" pitchFamily="18" charset="0"/>
              </a:endParaRPr>
            </a:p>
          </p:txBody>
        </p:sp>
      </p:grpSp>
      <p:grpSp>
        <p:nvGrpSpPr>
          <p:cNvPr id="6" name="10 Grup"/>
          <p:cNvGrpSpPr/>
          <p:nvPr/>
        </p:nvGrpSpPr>
        <p:grpSpPr>
          <a:xfrm>
            <a:off x="6403088" y="4081375"/>
            <a:ext cx="3563164" cy="975920"/>
            <a:chOff x="3754898" y="2755547"/>
            <a:chExt cx="3563164" cy="975920"/>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p:grpSpPr>
        <p:sp>
          <p:nvSpPr>
            <p:cNvPr id="39" name="38 Dikdörtgen"/>
            <p:cNvSpPr/>
            <p:nvPr/>
          </p:nvSpPr>
          <p:spPr>
            <a:xfrm>
              <a:off x="3754898" y="2755547"/>
              <a:ext cx="3563164" cy="975920"/>
            </a:xfrm>
            <a:prstGeom prst="rect">
              <a:avLst/>
            </a:prstGeom>
            <a:grp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40 Dikdörtgen"/>
            <p:cNvSpPr/>
            <p:nvPr/>
          </p:nvSpPr>
          <p:spPr>
            <a:xfrm>
              <a:off x="3754898" y="2755547"/>
              <a:ext cx="3563164" cy="9759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dirty="0">
                  <a:latin typeface="Bookman Old Style" panose="02050604050505020204" pitchFamily="18" charset="0"/>
                </a:rPr>
                <a:t>Recep AK</a:t>
              </a:r>
              <a:endParaRPr lang="tr-TR" sz="1600" b="1" kern="1200" dirty="0">
                <a:latin typeface="Bookman Old Style" panose="02050604050505020204" pitchFamily="18" charset="0"/>
              </a:endParaRPr>
            </a:p>
            <a:p>
              <a:pPr lvl="0" algn="ctr" defTabSz="711200">
                <a:lnSpc>
                  <a:spcPct val="90000"/>
                </a:lnSpc>
                <a:spcBef>
                  <a:spcPct val="0"/>
                </a:spcBef>
                <a:spcAft>
                  <a:spcPct val="35000"/>
                </a:spcAft>
              </a:pPr>
              <a:r>
                <a:rPr lang="tr-TR" sz="1600" b="1" kern="1200" dirty="0">
                  <a:latin typeface="Bookman Old Style" panose="02050604050505020204" pitchFamily="18" charset="0"/>
                </a:rPr>
                <a:t>İdari ve Mali İşler Müdürü</a:t>
              </a:r>
              <a:endParaRPr lang="tr-TR" sz="1600" kern="1200" dirty="0">
                <a:latin typeface="Bookman Old Style" panose="02050604050505020204" pitchFamily="18" charset="0"/>
              </a:endParaRPr>
            </a:p>
          </p:txBody>
        </p:sp>
      </p:grpSp>
      <p:cxnSp>
        <p:nvCxnSpPr>
          <p:cNvPr id="42" name="41 Düz Bağlayıcı"/>
          <p:cNvCxnSpPr/>
          <p:nvPr/>
        </p:nvCxnSpPr>
        <p:spPr>
          <a:xfrm rot="5400000">
            <a:off x="5836626" y="3402205"/>
            <a:ext cx="285752" cy="5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rot="10800000">
            <a:off x="5903022" y="3559007"/>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Düz Bağlayıcı"/>
          <p:cNvCxnSpPr/>
          <p:nvPr/>
        </p:nvCxnSpPr>
        <p:spPr>
          <a:xfrm rot="10800000">
            <a:off x="3688444" y="3561014"/>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rot="5400000">
            <a:off x="3438411" y="3822198"/>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Düz Bağlayıcı"/>
          <p:cNvCxnSpPr/>
          <p:nvPr/>
        </p:nvCxnSpPr>
        <p:spPr>
          <a:xfrm rot="5400000">
            <a:off x="7930655" y="3815383"/>
            <a:ext cx="50006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71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7 Dikdörtgen"/>
          <p:cNvSpPr/>
          <p:nvPr/>
        </p:nvSpPr>
        <p:spPr>
          <a:xfrm>
            <a:off x="2330374" y="1935346"/>
            <a:ext cx="8567972" cy="5632311"/>
          </a:xfrm>
          <a:prstGeom prst="rect">
            <a:avLst/>
          </a:prstGeom>
        </p:spPr>
        <p:txBody>
          <a:bodyPr wrap="square" numCol="2">
            <a:spAutoFit/>
          </a:bodyPr>
          <a:lstStyle/>
          <a:p>
            <a:pPr marL="342900" indent="-342900">
              <a:lnSpc>
                <a:spcPct val="150000"/>
              </a:lnSpc>
              <a:buClr>
                <a:srgbClr val="FF0000"/>
              </a:buClr>
              <a:buFont typeface="Courier New" pitchFamily="49" charset="0"/>
              <a:buChar char="o"/>
            </a:pPr>
            <a:r>
              <a:rPr lang="tr-TR" b="1" i="1" dirty="0"/>
              <a:t>ACİL SERVİS</a:t>
            </a:r>
          </a:p>
          <a:p>
            <a:pPr marL="342900" indent="-342900">
              <a:lnSpc>
                <a:spcPct val="150000"/>
              </a:lnSpc>
              <a:buClr>
                <a:srgbClr val="FF0000"/>
              </a:buClr>
              <a:buFont typeface="Courier New" pitchFamily="49" charset="0"/>
              <a:buChar char="o"/>
            </a:pPr>
            <a:r>
              <a:rPr lang="tr-TR" b="1" i="1" dirty="0"/>
              <a:t>İÇ HASTALIKLARI</a:t>
            </a:r>
          </a:p>
          <a:p>
            <a:pPr marL="342900" indent="-342900">
              <a:lnSpc>
                <a:spcPct val="150000"/>
              </a:lnSpc>
              <a:buClr>
                <a:srgbClr val="FF0000"/>
              </a:buClr>
              <a:buFont typeface="Courier New" pitchFamily="49" charset="0"/>
              <a:buChar char="o"/>
            </a:pPr>
            <a:r>
              <a:rPr lang="tr-TR" b="1" i="1" dirty="0"/>
              <a:t>ÇOCUK SAĞLIĞI VE  HASTALIKLARI</a:t>
            </a:r>
          </a:p>
          <a:p>
            <a:pPr marL="342900" indent="-342900">
              <a:lnSpc>
                <a:spcPct val="150000"/>
              </a:lnSpc>
              <a:buClr>
                <a:srgbClr val="FF0000"/>
              </a:buClr>
              <a:buFont typeface="Courier New" pitchFamily="49" charset="0"/>
              <a:buChar char="o"/>
            </a:pPr>
            <a:r>
              <a:rPr lang="tr-TR" b="1" i="1" dirty="0"/>
              <a:t>FİZİK TEDAVİ VE REHABİLİTASYON</a:t>
            </a:r>
          </a:p>
          <a:p>
            <a:pPr marL="342900" indent="-342900">
              <a:lnSpc>
                <a:spcPct val="150000"/>
              </a:lnSpc>
              <a:buClr>
                <a:srgbClr val="FF0000"/>
              </a:buClr>
              <a:buFont typeface="Courier New" pitchFamily="49" charset="0"/>
              <a:buChar char="o"/>
            </a:pPr>
            <a:r>
              <a:rPr lang="tr-TR" b="1" i="1" dirty="0"/>
              <a:t>AĞIZ VE DİŞ SAĞLIĞI</a:t>
            </a:r>
          </a:p>
          <a:p>
            <a:pPr marL="342900" indent="-342900">
              <a:lnSpc>
                <a:spcPct val="150000"/>
              </a:lnSpc>
              <a:buClr>
                <a:srgbClr val="FF0000"/>
              </a:buClr>
              <a:buFont typeface="Courier New" pitchFamily="49" charset="0"/>
              <a:buChar char="o"/>
            </a:pPr>
            <a:r>
              <a:rPr lang="tr-TR" b="1" i="1" dirty="0"/>
              <a:t>ORTOPEDİ VE TRAVMATOLOJİ</a:t>
            </a:r>
          </a:p>
          <a:p>
            <a:pPr marL="342900" indent="-342900">
              <a:lnSpc>
                <a:spcPct val="150000"/>
              </a:lnSpc>
              <a:buClr>
                <a:srgbClr val="FF0000"/>
              </a:buClr>
              <a:buFont typeface="Courier New" pitchFamily="49" charset="0"/>
              <a:buChar char="o"/>
            </a:pPr>
            <a:r>
              <a:rPr lang="tr-TR" b="1" i="1" dirty="0"/>
              <a:t>GÖZ HASTALIKLARI</a:t>
            </a:r>
          </a:p>
          <a:p>
            <a:pPr marL="342900" indent="-342900">
              <a:lnSpc>
                <a:spcPct val="150000"/>
              </a:lnSpc>
              <a:buClr>
                <a:srgbClr val="FF0000"/>
              </a:buClr>
              <a:buFont typeface="Courier New" pitchFamily="49" charset="0"/>
              <a:buChar char="o"/>
            </a:pPr>
            <a:r>
              <a:rPr lang="tr-TR" b="1" i="1" dirty="0"/>
              <a:t>KADIN HASTALIKLARI VE DOĞUM</a:t>
            </a:r>
          </a:p>
          <a:p>
            <a:pPr marL="342900" indent="-342900">
              <a:lnSpc>
                <a:spcPct val="150000"/>
              </a:lnSpc>
              <a:buClr>
                <a:srgbClr val="FF0000"/>
              </a:buClr>
              <a:buFont typeface="Courier New" pitchFamily="49" charset="0"/>
              <a:buChar char="o"/>
            </a:pPr>
            <a:endParaRPr lang="tr-TR" b="1" i="1" dirty="0"/>
          </a:p>
          <a:p>
            <a:pPr marL="342900" indent="-342900">
              <a:lnSpc>
                <a:spcPct val="150000"/>
              </a:lnSpc>
              <a:buClr>
                <a:srgbClr val="FF0000"/>
              </a:buClr>
              <a:buFont typeface="Courier New" pitchFamily="49" charset="0"/>
              <a:buChar char="o"/>
            </a:pPr>
            <a:endParaRPr lang="tr-TR" b="1" i="1" dirty="0"/>
          </a:p>
          <a:p>
            <a:pPr marL="342900" indent="-342900">
              <a:lnSpc>
                <a:spcPct val="150000"/>
              </a:lnSpc>
              <a:buClr>
                <a:srgbClr val="FF0000"/>
              </a:buClr>
              <a:buFont typeface="Courier New" pitchFamily="49" charset="0"/>
              <a:buChar char="o"/>
            </a:pPr>
            <a:endParaRPr lang="tr-TR" b="1" i="1" dirty="0"/>
          </a:p>
          <a:p>
            <a:pPr marL="342900" indent="-342900">
              <a:lnSpc>
                <a:spcPct val="150000"/>
              </a:lnSpc>
              <a:buClr>
                <a:srgbClr val="FF0000"/>
              </a:buClr>
              <a:buFont typeface="Courier New" pitchFamily="49" charset="0"/>
              <a:buChar char="o"/>
            </a:pPr>
            <a:endParaRPr lang="tr-TR" b="1" i="1" dirty="0"/>
          </a:p>
          <a:p>
            <a:pPr marL="342900" indent="-342900">
              <a:lnSpc>
                <a:spcPct val="150000"/>
              </a:lnSpc>
              <a:buClr>
                <a:srgbClr val="FF0000"/>
              </a:buClr>
              <a:buFont typeface="Courier New" pitchFamily="49" charset="0"/>
              <a:buChar char="o"/>
            </a:pPr>
            <a:endParaRPr lang="tr-TR" b="1" i="1" dirty="0"/>
          </a:p>
          <a:p>
            <a:pPr marL="342900" indent="-342900">
              <a:lnSpc>
                <a:spcPct val="150000"/>
              </a:lnSpc>
              <a:buClr>
                <a:srgbClr val="FF0000"/>
              </a:buClr>
              <a:buFont typeface="Courier New" pitchFamily="49" charset="0"/>
              <a:buChar char="o"/>
            </a:pPr>
            <a:r>
              <a:rPr lang="tr-TR" b="1" i="1" dirty="0"/>
              <a:t>KULAK BURUN BOĞAZ</a:t>
            </a:r>
          </a:p>
          <a:p>
            <a:pPr marL="342900" indent="-342900">
              <a:lnSpc>
                <a:spcPct val="150000"/>
              </a:lnSpc>
              <a:buClr>
                <a:srgbClr val="FF0000"/>
              </a:buClr>
              <a:buFont typeface="Courier New" pitchFamily="49" charset="0"/>
              <a:buChar char="o"/>
            </a:pPr>
            <a:r>
              <a:rPr lang="tr-TR" b="1" i="1" dirty="0"/>
              <a:t>GENEL CERRAHİ</a:t>
            </a:r>
          </a:p>
          <a:p>
            <a:pPr marL="342900" indent="-342900">
              <a:lnSpc>
                <a:spcPct val="150000"/>
              </a:lnSpc>
              <a:buClr>
                <a:srgbClr val="FF0000"/>
              </a:buClr>
              <a:buFont typeface="Courier New" pitchFamily="49" charset="0"/>
              <a:buChar char="o"/>
            </a:pPr>
            <a:r>
              <a:rPr lang="tr-TR" b="1" i="1" dirty="0"/>
              <a:t>YOĞUN BAKIM ÜNİTESİ</a:t>
            </a:r>
          </a:p>
          <a:p>
            <a:pPr marL="342900" indent="-342900">
              <a:lnSpc>
                <a:spcPct val="150000"/>
              </a:lnSpc>
              <a:buClr>
                <a:srgbClr val="FF0000"/>
              </a:buClr>
              <a:buFont typeface="Courier New" pitchFamily="49" charset="0"/>
              <a:buChar char="o"/>
            </a:pPr>
            <a:r>
              <a:rPr lang="tr-TR" b="1" i="1" dirty="0"/>
              <a:t>PALYATİF  BAKIM </a:t>
            </a:r>
          </a:p>
          <a:p>
            <a:pPr marL="342900" indent="-342900">
              <a:lnSpc>
                <a:spcPct val="150000"/>
              </a:lnSpc>
              <a:buClr>
                <a:srgbClr val="FF0000"/>
              </a:buClr>
              <a:buFont typeface="Courier New" pitchFamily="49" charset="0"/>
              <a:buChar char="o"/>
            </a:pPr>
            <a:r>
              <a:rPr lang="tr-TR" b="1" i="1" dirty="0"/>
              <a:t>DİYALİZ ÜNİTESİ</a:t>
            </a:r>
          </a:p>
          <a:p>
            <a:pPr marL="342900" indent="-342900">
              <a:lnSpc>
                <a:spcPct val="150000"/>
              </a:lnSpc>
              <a:buClr>
                <a:srgbClr val="FF0000"/>
              </a:buClr>
              <a:buFont typeface="Courier New" pitchFamily="49" charset="0"/>
              <a:buChar char="o"/>
            </a:pPr>
            <a:r>
              <a:rPr lang="tr-TR" b="1" i="1" dirty="0"/>
              <a:t>EVDE SAĞLIK HİZMETLERİ</a:t>
            </a:r>
          </a:p>
          <a:p>
            <a:pPr marL="342900" indent="-342900">
              <a:lnSpc>
                <a:spcPct val="150000"/>
              </a:lnSpc>
              <a:buClr>
                <a:srgbClr val="FF0000"/>
              </a:buClr>
              <a:buFont typeface="Courier New" pitchFamily="49" charset="0"/>
              <a:buChar char="o"/>
            </a:pPr>
            <a:r>
              <a:rPr lang="tr-TR" b="1" i="1" dirty="0"/>
              <a:t>AMELİYATHANE </a:t>
            </a:r>
          </a:p>
          <a:p>
            <a:pPr marL="342900" indent="-342900">
              <a:lnSpc>
                <a:spcPct val="150000"/>
              </a:lnSpc>
              <a:buClr>
                <a:srgbClr val="FF0000"/>
              </a:buClr>
              <a:buFont typeface="Courier New" pitchFamily="49" charset="0"/>
              <a:buChar char="o"/>
            </a:pPr>
            <a:r>
              <a:rPr lang="tr-TR" b="1" i="1" dirty="0"/>
              <a:t>ENDOSKOPİ VE KOLONOSKOPİ</a:t>
            </a:r>
            <a:endParaRPr lang="tr-TR" sz="2400" b="1" dirty="0"/>
          </a:p>
        </p:txBody>
      </p:sp>
      <p:sp>
        <p:nvSpPr>
          <p:cNvPr id="2" name="Akış Çizelgesi: Öteki İşlem 1"/>
          <p:cNvSpPr/>
          <p:nvPr/>
        </p:nvSpPr>
        <p:spPr>
          <a:xfrm>
            <a:off x="3189254" y="764413"/>
            <a:ext cx="5854392" cy="579864"/>
          </a:xfrm>
          <a:prstGeom prst="flowChartAlternateProcess">
            <a:avLst/>
          </a:prstGeom>
          <a:solidFill>
            <a:schemeClr val="bg1"/>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002060"/>
                </a:solidFill>
                <a:latin typeface="Copperplate Gothic Bold" pitchFamily="34" charset="0"/>
              </a:rPr>
              <a:t>HİZMET VEREN BİRİMLERİMİZ</a:t>
            </a:r>
          </a:p>
        </p:txBody>
      </p:sp>
    </p:spTree>
    <p:extLst>
      <p:ext uri="{BB962C8B-B14F-4D97-AF65-F5344CB8AC3E}">
        <p14:creationId xmlns:p14="http://schemas.microsoft.com/office/powerpoint/2010/main" val="299650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Beşgen 2"/>
          <p:cNvSpPr/>
          <p:nvPr/>
        </p:nvSpPr>
        <p:spPr>
          <a:xfrm>
            <a:off x="905608" y="2944472"/>
            <a:ext cx="10964007" cy="657922"/>
          </a:xfrm>
          <a:prstGeom prst="homePlate">
            <a:avLst/>
          </a:prstGeom>
          <a:solidFill>
            <a:schemeClr val="bg1"/>
          </a:soli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FF0000"/>
                </a:solidFill>
                <a:latin typeface="Copperplate Gothic Bold" pitchFamily="34" charset="0"/>
              </a:rPr>
              <a:t>HIMSS SÜRECİMİZ</a:t>
            </a:r>
          </a:p>
        </p:txBody>
      </p:sp>
      <p:sp>
        <p:nvSpPr>
          <p:cNvPr id="13" name="12 Yuvarlatılmış Dikdörtgen"/>
          <p:cNvSpPr/>
          <p:nvPr/>
        </p:nvSpPr>
        <p:spPr>
          <a:xfrm>
            <a:off x="826490" y="1496735"/>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2019 YILINDA İSTANBUL’DA KATILDIĞIMIZ HIMSS KONGRESİ İLE DİJİTAL HASTANE FİKRİ İLE TANIŞTIK</a:t>
            </a:r>
          </a:p>
        </p:txBody>
      </p:sp>
      <p:sp>
        <p:nvSpPr>
          <p:cNvPr id="14" name="13 Yuvarlatılmış Dikdörtgen"/>
          <p:cNvSpPr/>
          <p:nvPr/>
        </p:nvSpPr>
        <p:spPr>
          <a:xfrm>
            <a:off x="1748764" y="3897489"/>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2020 YILI BAŞINDA SEVİYE 6 ÇALIŞMALARINA BAŞLAYARAK HASTANEMİZDE DİJİTAL HASTANECİLİK UYGULAMALARINI BAŞLATTIK</a:t>
            </a:r>
          </a:p>
        </p:txBody>
      </p:sp>
      <p:sp>
        <p:nvSpPr>
          <p:cNvPr id="15" name="14 Yuvarlatılmış Dikdörtgen"/>
          <p:cNvSpPr/>
          <p:nvPr/>
        </p:nvSpPr>
        <p:spPr>
          <a:xfrm>
            <a:off x="4134412" y="1449844"/>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2020 YILI EYLÜL AYINDA SEVİYE 6 SERTİFİKAMIZI ALARAK SEVİYE 7 İÇİN HAZIRLIKLARA BAŞLADIK</a:t>
            </a:r>
          </a:p>
        </p:txBody>
      </p:sp>
      <p:sp>
        <p:nvSpPr>
          <p:cNvPr id="16" name="15 Yuvarlatılmış Dikdörtgen"/>
          <p:cNvSpPr/>
          <p:nvPr/>
        </p:nvSpPr>
        <p:spPr>
          <a:xfrm>
            <a:off x="5728736" y="3897489"/>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2021 YILINDA HASTANEMİZİN TAMAMINI DİJİTAL HALE GETİRME ÇALIŞMALARIMIZA HIZ VERDİK KARAR DESTEKLERİMİZİ ARTIRDIK DONANIMSAL EKSİKLERİMİZİ TAMAMLADIK</a:t>
            </a:r>
          </a:p>
        </p:txBody>
      </p:sp>
      <p:sp>
        <p:nvSpPr>
          <p:cNvPr id="17" name="16 Yuvarlatılmış Dikdörtgen"/>
          <p:cNvSpPr/>
          <p:nvPr/>
        </p:nvSpPr>
        <p:spPr>
          <a:xfrm>
            <a:off x="8014723" y="1496735"/>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2022 YILI BAŞINDA SEVİYE 7 VALİDASYONU İÇİN HAZIR HALE GELDİK</a:t>
            </a:r>
          </a:p>
        </p:txBody>
      </p:sp>
      <p:sp>
        <p:nvSpPr>
          <p:cNvPr id="9" name="15 Yuvarlatılmış Dikdörtgen"/>
          <p:cNvSpPr/>
          <p:nvPr/>
        </p:nvSpPr>
        <p:spPr>
          <a:xfrm>
            <a:off x="9574813" y="3959735"/>
            <a:ext cx="2285987" cy="121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2022 YILI MART AYINDA SEVİYE 7 SERTİFİKAMIZI ALDIK</a:t>
            </a:r>
          </a:p>
        </p:txBody>
      </p:sp>
    </p:spTree>
    <p:extLst>
      <p:ext uri="{BB962C8B-B14F-4D97-AF65-F5344CB8AC3E}">
        <p14:creationId xmlns:p14="http://schemas.microsoft.com/office/powerpoint/2010/main" val="8696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6720651" y="3059873"/>
            <a:ext cx="2054336" cy="307777"/>
          </a:xfrm>
          <a:prstGeom prst="rect">
            <a:avLst/>
          </a:prstGeom>
        </p:spPr>
        <p:txBody>
          <a:bodyPr wrap="square">
            <a:spAutoFit/>
          </a:bodyPr>
          <a:lstStyle/>
          <a:p>
            <a:r>
              <a:rPr lang="tr-TR" sz="1400" b="1" dirty="0">
                <a:solidFill>
                  <a:schemeClr val="bg1"/>
                </a:solidFill>
              </a:rPr>
              <a:t>TRANFÜZYON</a:t>
            </a:r>
            <a:r>
              <a:rPr lang="tr-TR" sz="1200" b="1" dirty="0">
                <a:solidFill>
                  <a:schemeClr val="bg1"/>
                </a:solidFill>
              </a:rPr>
              <a:t> </a:t>
            </a:r>
            <a:r>
              <a:rPr lang="tr-TR" sz="1400" b="1" dirty="0">
                <a:solidFill>
                  <a:schemeClr val="bg1"/>
                </a:solidFill>
              </a:rPr>
              <a:t>MERKEZİ</a:t>
            </a:r>
            <a:endParaRPr lang="tr-TR" sz="1400" dirty="0">
              <a:solidFill>
                <a:schemeClr val="bg1"/>
              </a:solidFill>
            </a:endParaRPr>
          </a:p>
        </p:txBody>
      </p:sp>
      <p:sp>
        <p:nvSpPr>
          <p:cNvPr id="19" name="Metin kutusu 2"/>
          <p:cNvSpPr txBox="1"/>
          <p:nvPr/>
        </p:nvSpPr>
        <p:spPr>
          <a:xfrm>
            <a:off x="2209431" y="369041"/>
            <a:ext cx="8130344" cy="523220"/>
          </a:xfrm>
          <a:prstGeom prst="rect">
            <a:avLst/>
          </a:prstGeom>
          <a:noFill/>
        </p:spPr>
        <p:txBody>
          <a:bodyPr wrap="square" rtlCol="0">
            <a:spAutoFit/>
          </a:bodyPr>
          <a:lstStyle/>
          <a:p>
            <a:pPr algn="ctr"/>
            <a:r>
              <a:rPr lang="tr-TR" sz="2800" b="1" dirty="0">
                <a:solidFill>
                  <a:srgbClr val="FF0000"/>
                </a:solidFill>
              </a:rPr>
              <a:t>HIMSS BÜTÇESİ</a:t>
            </a:r>
            <a:endParaRPr lang="tr-TR" sz="2800" b="1" dirty="0">
              <a:solidFill>
                <a:srgbClr val="FF0000"/>
              </a:solidFill>
              <a:latin typeface="Arial Black" panose="020B0A04020102020204" pitchFamily="34" charset="0"/>
            </a:endParaRPr>
          </a:p>
        </p:txBody>
      </p:sp>
      <p:sp>
        <p:nvSpPr>
          <p:cNvPr id="14" name="Metin kutusu 13"/>
          <p:cNvSpPr txBox="1"/>
          <p:nvPr/>
        </p:nvSpPr>
        <p:spPr>
          <a:xfrm>
            <a:off x="2500365" y="2551561"/>
            <a:ext cx="1260088" cy="369332"/>
          </a:xfrm>
          <a:prstGeom prst="rect">
            <a:avLst/>
          </a:prstGeom>
          <a:noFill/>
        </p:spPr>
        <p:txBody>
          <a:bodyPr wrap="square" rtlCol="0">
            <a:spAutoFit/>
          </a:bodyPr>
          <a:lstStyle/>
          <a:p>
            <a:r>
              <a:rPr lang="tr-TR" dirty="0"/>
              <a:t>600.000 TL</a:t>
            </a:r>
          </a:p>
        </p:txBody>
      </p:sp>
      <p:sp>
        <p:nvSpPr>
          <p:cNvPr id="21" name="Metin kutusu 20"/>
          <p:cNvSpPr txBox="1"/>
          <p:nvPr/>
        </p:nvSpPr>
        <p:spPr>
          <a:xfrm>
            <a:off x="6174332" y="1135415"/>
            <a:ext cx="1260088" cy="369332"/>
          </a:xfrm>
          <a:prstGeom prst="rect">
            <a:avLst/>
          </a:prstGeom>
          <a:noFill/>
        </p:spPr>
        <p:txBody>
          <a:bodyPr wrap="square" rtlCol="0">
            <a:spAutoFit/>
          </a:bodyPr>
          <a:lstStyle/>
          <a:p>
            <a:r>
              <a:rPr lang="tr-TR" dirty="0"/>
              <a:t>900.000 TL</a:t>
            </a:r>
          </a:p>
        </p:txBody>
      </p:sp>
      <p:graphicFrame>
        <p:nvGraphicFramePr>
          <p:cNvPr id="17" name="16 Grafik"/>
          <p:cNvGraphicFramePr/>
          <p:nvPr/>
        </p:nvGraphicFramePr>
        <p:xfrm>
          <a:off x="714875" y="954325"/>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p:cNvSpPr txBox="1"/>
          <p:nvPr/>
        </p:nvSpPr>
        <p:spPr>
          <a:xfrm>
            <a:off x="6055815" y="1912689"/>
            <a:ext cx="1573823" cy="3416320"/>
          </a:xfrm>
          <a:prstGeom prst="rect">
            <a:avLst/>
          </a:prstGeom>
          <a:noFill/>
        </p:spPr>
        <p:txBody>
          <a:bodyPr wrap="square" rtlCol="0">
            <a:spAutoFit/>
          </a:bodyPr>
          <a:lstStyle/>
          <a:p>
            <a:pPr marL="171450" indent="-171450">
              <a:buFont typeface="Courier New" pitchFamily="49" charset="0"/>
              <a:buChar char="o"/>
            </a:pPr>
            <a:r>
              <a:rPr lang="tr-TR" sz="1200" b="1" dirty="0">
                <a:solidFill>
                  <a:schemeClr val="bg1"/>
                </a:solidFill>
              </a:rPr>
              <a:t>TEDAVİ ARABALARI</a:t>
            </a:r>
          </a:p>
          <a:p>
            <a:endParaRPr lang="tr-TR" sz="1200" b="1" dirty="0">
              <a:solidFill>
                <a:schemeClr val="bg1"/>
              </a:solidFill>
            </a:endParaRPr>
          </a:p>
          <a:p>
            <a:pPr marL="171450" indent="-171450">
              <a:buFont typeface="Courier New" pitchFamily="49" charset="0"/>
              <a:buChar char="o"/>
            </a:pPr>
            <a:r>
              <a:rPr lang="tr-TR" sz="1200" b="1" dirty="0">
                <a:solidFill>
                  <a:schemeClr val="bg1"/>
                </a:solidFill>
              </a:rPr>
              <a:t>İLAÇ PAKETLEME CİHAZI</a:t>
            </a:r>
          </a:p>
          <a:p>
            <a:endParaRPr lang="tr-TR" sz="1200" b="1" dirty="0">
              <a:solidFill>
                <a:schemeClr val="bg1"/>
              </a:solidFill>
            </a:endParaRPr>
          </a:p>
          <a:p>
            <a:pPr marL="171450" indent="-171450">
              <a:buFont typeface="Courier New" pitchFamily="49" charset="0"/>
              <a:buChar char="o"/>
            </a:pPr>
            <a:r>
              <a:rPr lang="tr-TR" sz="1200" b="1" dirty="0">
                <a:solidFill>
                  <a:schemeClr val="bg1"/>
                </a:solidFill>
              </a:rPr>
              <a:t>BARKOD OKUYUCULAR</a:t>
            </a:r>
          </a:p>
          <a:p>
            <a:pPr marL="171450" indent="-171450"/>
            <a:endParaRPr lang="tr-TR" sz="1200" b="1" dirty="0">
              <a:solidFill>
                <a:schemeClr val="bg1"/>
              </a:solidFill>
            </a:endParaRPr>
          </a:p>
          <a:p>
            <a:pPr marL="171450" indent="-171450">
              <a:buFont typeface="Courier New" pitchFamily="49" charset="0"/>
              <a:buChar char="o"/>
            </a:pPr>
            <a:r>
              <a:rPr lang="tr-TR" sz="1200" b="1" dirty="0">
                <a:solidFill>
                  <a:schemeClr val="bg1"/>
                </a:solidFill>
              </a:rPr>
              <a:t>MEDİKAL YAZILIMLAR</a:t>
            </a:r>
          </a:p>
          <a:p>
            <a:pPr marL="171450" indent="-171450">
              <a:buFont typeface="Courier New" pitchFamily="49" charset="0"/>
              <a:buChar char="o"/>
            </a:pPr>
            <a:endParaRPr lang="tr-TR" sz="1200" b="1" dirty="0">
              <a:solidFill>
                <a:schemeClr val="bg1"/>
              </a:solidFill>
            </a:endParaRPr>
          </a:p>
          <a:p>
            <a:pPr marL="171450" indent="-171450">
              <a:buFont typeface="Courier New" pitchFamily="49" charset="0"/>
              <a:buChar char="o"/>
            </a:pPr>
            <a:r>
              <a:rPr lang="tr-TR" sz="1200" b="1" dirty="0">
                <a:solidFill>
                  <a:schemeClr val="bg1"/>
                </a:solidFill>
              </a:rPr>
              <a:t>SİSTEME ENTEGRE EKG CİHAZLARI, HASTA BAŞI MONİTÖRLERİ</a:t>
            </a:r>
          </a:p>
          <a:p>
            <a:pPr marL="171450" indent="-171450">
              <a:buFont typeface="Courier New" pitchFamily="49" charset="0"/>
              <a:buChar char="o"/>
            </a:pPr>
            <a:endParaRPr lang="tr-TR" sz="1200" b="1" dirty="0">
              <a:solidFill>
                <a:schemeClr val="bg1"/>
              </a:solidFill>
            </a:endParaRPr>
          </a:p>
        </p:txBody>
      </p:sp>
      <p:sp>
        <p:nvSpPr>
          <p:cNvPr id="12" name="Metin kutusu 1"/>
          <p:cNvSpPr txBox="1"/>
          <p:nvPr/>
        </p:nvSpPr>
        <p:spPr>
          <a:xfrm>
            <a:off x="7390899" y="3833212"/>
            <a:ext cx="1392879" cy="13994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tr-TR" sz="1100" b="1" dirty="0">
              <a:solidFill>
                <a:srgbClr val="FF0000"/>
              </a:solidFill>
            </a:endParaRPr>
          </a:p>
          <a:p>
            <a:endParaRPr lang="tr-TR" sz="1100" b="1" dirty="0">
              <a:solidFill>
                <a:srgbClr val="FF0000"/>
              </a:solidFill>
            </a:endParaRPr>
          </a:p>
        </p:txBody>
      </p:sp>
      <p:sp>
        <p:nvSpPr>
          <p:cNvPr id="18" name="17 Metin kutusu"/>
          <p:cNvSpPr txBox="1"/>
          <p:nvPr/>
        </p:nvSpPr>
        <p:spPr>
          <a:xfrm>
            <a:off x="2476796" y="3116987"/>
            <a:ext cx="1441938" cy="2123658"/>
          </a:xfrm>
          <a:prstGeom prst="rect">
            <a:avLst/>
          </a:prstGeom>
          <a:noFill/>
        </p:spPr>
        <p:txBody>
          <a:bodyPr wrap="square" rtlCol="0">
            <a:spAutoFit/>
          </a:bodyPr>
          <a:lstStyle/>
          <a:p>
            <a:pPr>
              <a:buClr>
                <a:schemeClr val="bg1"/>
              </a:buClr>
              <a:buFont typeface="Courier New" pitchFamily="49" charset="0"/>
              <a:buChar char="o"/>
            </a:pPr>
            <a:r>
              <a:rPr lang="tr-TR" sz="1200" b="1" dirty="0">
                <a:solidFill>
                  <a:schemeClr val="bg1"/>
                </a:solidFill>
              </a:rPr>
              <a:t>TABLETLER</a:t>
            </a:r>
          </a:p>
          <a:p>
            <a:pPr>
              <a:buClr>
                <a:schemeClr val="bg1"/>
              </a:buClr>
              <a:buFont typeface="Courier New" pitchFamily="49" charset="0"/>
              <a:buChar char="o"/>
            </a:pPr>
            <a:endParaRPr lang="tr-TR" sz="1200" b="1" dirty="0">
              <a:solidFill>
                <a:schemeClr val="bg1"/>
              </a:solidFill>
            </a:endParaRPr>
          </a:p>
          <a:p>
            <a:pPr>
              <a:buClr>
                <a:schemeClr val="bg1"/>
              </a:buClr>
              <a:buFont typeface="Courier New" pitchFamily="49" charset="0"/>
              <a:buChar char="o"/>
            </a:pPr>
            <a:r>
              <a:rPr lang="tr-TR" sz="1200" b="1" dirty="0">
                <a:solidFill>
                  <a:schemeClr val="bg1"/>
                </a:solidFill>
              </a:rPr>
              <a:t>BİLGİSAYARLAR</a:t>
            </a:r>
          </a:p>
          <a:p>
            <a:pPr>
              <a:buClr>
                <a:schemeClr val="bg1"/>
              </a:buClr>
              <a:buFont typeface="Courier New" pitchFamily="49" charset="0"/>
              <a:buChar char="o"/>
            </a:pPr>
            <a:endParaRPr lang="tr-TR" sz="1200" b="1" dirty="0">
              <a:solidFill>
                <a:schemeClr val="bg1"/>
              </a:solidFill>
            </a:endParaRPr>
          </a:p>
          <a:p>
            <a:pPr>
              <a:buClr>
                <a:schemeClr val="bg1"/>
              </a:buClr>
              <a:buFont typeface="Courier New" pitchFamily="49" charset="0"/>
              <a:buChar char="o"/>
            </a:pPr>
            <a:r>
              <a:rPr lang="tr-TR" sz="1200" b="1" dirty="0">
                <a:solidFill>
                  <a:schemeClr val="bg1"/>
                </a:solidFill>
              </a:rPr>
              <a:t>BARKOD OKUYUCULAR </a:t>
            </a:r>
          </a:p>
          <a:p>
            <a:pPr>
              <a:buClr>
                <a:schemeClr val="bg1"/>
              </a:buClr>
              <a:buFont typeface="Courier New" pitchFamily="49" charset="0"/>
              <a:buChar char="o"/>
            </a:pPr>
            <a:endParaRPr lang="tr-TR" sz="1200" b="1" dirty="0">
              <a:solidFill>
                <a:schemeClr val="bg1"/>
              </a:solidFill>
            </a:endParaRPr>
          </a:p>
          <a:p>
            <a:pPr>
              <a:buClr>
                <a:schemeClr val="bg1"/>
              </a:buClr>
              <a:buFont typeface="Courier New" pitchFamily="49" charset="0"/>
              <a:buChar char="o"/>
            </a:pPr>
            <a:r>
              <a:rPr lang="tr-TR" sz="1200" b="1" dirty="0">
                <a:solidFill>
                  <a:schemeClr val="bg1"/>
                </a:solidFill>
              </a:rPr>
              <a:t>BARKOD YAZICILAR</a:t>
            </a:r>
          </a:p>
          <a:p>
            <a:pPr>
              <a:buClr>
                <a:schemeClr val="bg1"/>
              </a:buClr>
              <a:buFont typeface="Courier New" pitchFamily="49" charset="0"/>
              <a:buChar char="o"/>
            </a:pPr>
            <a:endParaRPr lang="tr-TR" sz="1200" b="1" dirty="0">
              <a:solidFill>
                <a:schemeClr val="bg1"/>
              </a:solidFill>
            </a:endParaRPr>
          </a:p>
          <a:p>
            <a:pPr>
              <a:buClr>
                <a:schemeClr val="bg1"/>
              </a:buClr>
              <a:buFont typeface="Courier New" pitchFamily="49" charset="0"/>
              <a:buChar char="o"/>
            </a:pPr>
            <a:r>
              <a:rPr lang="tr-TR" sz="1200" b="1" dirty="0">
                <a:solidFill>
                  <a:schemeClr val="bg1"/>
                </a:solidFill>
              </a:rPr>
              <a:t>LAPTOPLAR</a:t>
            </a:r>
          </a:p>
        </p:txBody>
      </p:sp>
      <p:pic>
        <p:nvPicPr>
          <p:cNvPr id="20" name="Picture 2" descr="C:\Users\Aydh\Desktop\ilaç paketle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5369" y="57662"/>
            <a:ext cx="2441964" cy="1831473"/>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1"/>
          <p:cNvSpPr txBox="1"/>
          <p:nvPr/>
        </p:nvSpPr>
        <p:spPr>
          <a:xfrm>
            <a:off x="9058956" y="1528125"/>
            <a:ext cx="2160977" cy="261610"/>
          </a:xfrm>
          <a:prstGeom prst="rect">
            <a:avLst/>
          </a:prstGeom>
          <a:solidFill>
            <a:schemeClr val="bg1"/>
          </a:solidFill>
        </p:spPr>
        <p:txBody>
          <a:bodyPr wrap="square" rtlCol="0">
            <a:spAutoFit/>
          </a:bodyPr>
          <a:lstStyle/>
          <a:p>
            <a:pPr algn="ctr"/>
            <a:r>
              <a:rPr lang="tr-TR" sz="1100" b="1" dirty="0"/>
              <a:t>İLAÇ PAKETLEME CİHAZI</a:t>
            </a:r>
          </a:p>
        </p:txBody>
      </p:sp>
      <p:pic>
        <p:nvPicPr>
          <p:cNvPr id="23" name="Picture 2" descr="C:\Users\Aydh\Desktop\entegre e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9119" y="1957939"/>
            <a:ext cx="2409098" cy="2640330"/>
          </a:xfrm>
          <a:prstGeom prst="rect">
            <a:avLst/>
          </a:prstGeom>
          <a:noFill/>
          <a:extLst>
            <a:ext uri="{909E8E84-426E-40DD-AFC4-6F175D3DCCD1}">
              <a14:hiddenFill xmlns:a14="http://schemas.microsoft.com/office/drawing/2010/main">
                <a:solidFill>
                  <a:srgbClr val="FFFFFF"/>
                </a:solidFill>
              </a14:hiddenFill>
            </a:ext>
          </a:extLst>
        </p:spPr>
      </p:pic>
      <p:sp>
        <p:nvSpPr>
          <p:cNvPr id="24" name="Metin kutusu 1"/>
          <p:cNvSpPr txBox="1"/>
          <p:nvPr/>
        </p:nvSpPr>
        <p:spPr>
          <a:xfrm>
            <a:off x="9126486" y="4176925"/>
            <a:ext cx="2161448" cy="246221"/>
          </a:xfrm>
          <a:prstGeom prst="rect">
            <a:avLst/>
          </a:prstGeom>
          <a:solidFill>
            <a:schemeClr val="bg1"/>
          </a:solidFill>
        </p:spPr>
        <p:txBody>
          <a:bodyPr wrap="square" rtlCol="0">
            <a:spAutoFit/>
          </a:bodyPr>
          <a:lstStyle/>
          <a:p>
            <a:r>
              <a:rPr lang="tr-TR" sz="1000" b="1" dirty="0"/>
              <a:t>SİSTEME ENTEGRE OLAN EKG CİHAZI</a:t>
            </a:r>
          </a:p>
        </p:txBody>
      </p:sp>
      <p:pic>
        <p:nvPicPr>
          <p:cNvPr id="25" name="Picture 2" descr="C:\Users\Aydh\Desktop\hasta bazlı ilaç arabası.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9871" y="4724907"/>
            <a:ext cx="2646412" cy="1984809"/>
          </a:xfrm>
          <a:prstGeom prst="rect">
            <a:avLst/>
          </a:prstGeom>
          <a:noFill/>
          <a:extLst>
            <a:ext uri="{909E8E84-426E-40DD-AFC4-6F175D3DCCD1}">
              <a14:hiddenFill xmlns:a14="http://schemas.microsoft.com/office/drawing/2010/main">
                <a:solidFill>
                  <a:srgbClr val="FFFFFF"/>
                </a:solidFill>
              </a14:hiddenFill>
            </a:ext>
          </a:extLst>
        </p:spPr>
      </p:pic>
      <p:sp>
        <p:nvSpPr>
          <p:cNvPr id="26" name="Metin kutusu 1"/>
          <p:cNvSpPr txBox="1"/>
          <p:nvPr/>
        </p:nvSpPr>
        <p:spPr>
          <a:xfrm>
            <a:off x="8884039" y="6335644"/>
            <a:ext cx="2615984" cy="230832"/>
          </a:xfrm>
          <a:prstGeom prst="rect">
            <a:avLst/>
          </a:prstGeom>
          <a:solidFill>
            <a:schemeClr val="bg1"/>
          </a:solidFill>
        </p:spPr>
        <p:txBody>
          <a:bodyPr wrap="square" rtlCol="0">
            <a:spAutoFit/>
          </a:bodyPr>
          <a:lstStyle/>
          <a:p>
            <a:pPr algn="ctr"/>
            <a:r>
              <a:rPr lang="tr-TR" sz="900" b="1" dirty="0"/>
              <a:t>HASTA BİLEKLİĞİ İLE AKTİF OLAN TEDAVİ ARABASI</a:t>
            </a:r>
          </a:p>
        </p:txBody>
      </p:sp>
    </p:spTree>
    <p:extLst>
      <p:ext uri="{BB962C8B-B14F-4D97-AF65-F5344CB8AC3E}">
        <p14:creationId xmlns:p14="http://schemas.microsoft.com/office/powerpoint/2010/main" val="2498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4655790" y="555905"/>
            <a:ext cx="2932770" cy="162662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opperplate Gothic Bold" pitchFamily="34" charset="0"/>
              </a:rPr>
              <a:t>HİMSS KOMİTELERİ</a:t>
            </a:r>
            <a:endParaRPr lang="tr-TR" dirty="0">
              <a:solidFill>
                <a:schemeClr val="tx1"/>
              </a:solidFill>
            </a:endParaRPr>
          </a:p>
        </p:txBody>
      </p:sp>
      <p:sp>
        <p:nvSpPr>
          <p:cNvPr id="9" name="Oval 8"/>
          <p:cNvSpPr/>
          <p:nvPr/>
        </p:nvSpPr>
        <p:spPr>
          <a:xfrm>
            <a:off x="6806166" y="3037234"/>
            <a:ext cx="2921619" cy="189570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rPr>
              <a:t>STRATEJİ BELİRLEME KOMİTESİ</a:t>
            </a:r>
          </a:p>
        </p:txBody>
      </p:sp>
      <p:sp>
        <p:nvSpPr>
          <p:cNvPr id="14" name="Oval 13"/>
          <p:cNvSpPr/>
          <p:nvPr/>
        </p:nvSpPr>
        <p:spPr>
          <a:xfrm>
            <a:off x="2468370" y="3070686"/>
            <a:ext cx="2921619" cy="189570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HIMSS KOORDİNASYON EKİBİ</a:t>
            </a:r>
          </a:p>
        </p:txBody>
      </p:sp>
      <p:sp>
        <p:nvSpPr>
          <p:cNvPr id="13" name="Aşağı Ok 12"/>
          <p:cNvSpPr/>
          <p:nvPr/>
        </p:nvSpPr>
        <p:spPr>
          <a:xfrm rot="2643969">
            <a:off x="4779648" y="2245394"/>
            <a:ext cx="513490" cy="692179"/>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19401057">
            <a:off x="6870769" y="2266196"/>
            <a:ext cx="479289" cy="64938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6724332" y="4932941"/>
            <a:ext cx="4259766" cy="923330"/>
          </a:xfrm>
          <a:prstGeom prst="rect">
            <a:avLst/>
          </a:prstGeom>
          <a:noFill/>
        </p:spPr>
        <p:txBody>
          <a:bodyPr wrap="square" rtlCol="0">
            <a:spAutoFit/>
          </a:bodyPr>
          <a:lstStyle/>
          <a:p>
            <a:r>
              <a:rPr lang="tr-TR" dirty="0"/>
              <a:t>Belirlenen aralıklarla toplanarak Himss 7 için geliştirme çalışmalarını yönetir ve analitik raporlamasını yapar.</a:t>
            </a:r>
          </a:p>
        </p:txBody>
      </p:sp>
      <p:sp>
        <p:nvSpPr>
          <p:cNvPr id="3" name="Metin kutusu 2"/>
          <p:cNvSpPr txBox="1"/>
          <p:nvPr/>
        </p:nvSpPr>
        <p:spPr>
          <a:xfrm>
            <a:off x="2232419" y="4977544"/>
            <a:ext cx="3889756" cy="923330"/>
          </a:xfrm>
          <a:prstGeom prst="rect">
            <a:avLst/>
          </a:prstGeom>
          <a:noFill/>
        </p:spPr>
        <p:txBody>
          <a:bodyPr wrap="square" rtlCol="0">
            <a:spAutoFit/>
          </a:bodyPr>
          <a:lstStyle/>
          <a:p>
            <a:r>
              <a:rPr lang="tr-TR" dirty="0"/>
              <a:t>Strateji Belirleme Komitesi’nin yönettiği Himss 7 için geliştirme çalışmalarını üretir, planlar ve uygular.</a:t>
            </a:r>
          </a:p>
        </p:txBody>
      </p:sp>
    </p:spTree>
    <p:extLst>
      <p:ext uri="{BB962C8B-B14F-4D97-AF65-F5344CB8AC3E}">
        <p14:creationId xmlns:p14="http://schemas.microsoft.com/office/powerpoint/2010/main" val="332805231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21373</TotalTime>
  <Words>2310</Words>
  <Application>Microsoft Office PowerPoint</Application>
  <PresentationFormat>Geniş ekran</PresentationFormat>
  <Paragraphs>518</Paragraphs>
  <Slides>41</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41</vt:i4>
      </vt:variant>
    </vt:vector>
  </HeadingPairs>
  <TitlesOfParts>
    <vt:vector size="51" baseType="lpstr">
      <vt:lpstr>Arial</vt:lpstr>
      <vt:lpstr>Arial Black</vt:lpstr>
      <vt:lpstr>Bookman Old Style</vt:lpstr>
      <vt:lpstr>Calibri</vt:lpstr>
      <vt:lpstr>Calibri Light</vt:lpstr>
      <vt:lpstr>Copperplate Gothic Bold</vt:lpstr>
      <vt:lpstr>Courier New</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Erakman</dc:creator>
  <cp:lastModifiedBy>Hasan ERGENÇ</cp:lastModifiedBy>
  <cp:revision>755</cp:revision>
  <dcterms:created xsi:type="dcterms:W3CDTF">2019-02-08T10:41:43Z</dcterms:created>
  <dcterms:modified xsi:type="dcterms:W3CDTF">2022-09-19T07:02:17Z</dcterms:modified>
</cp:coreProperties>
</file>