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8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14" r:id="rId4"/>
    <p:sldMasterId id="2147483726" r:id="rId5"/>
    <p:sldMasterId id="2147483738" r:id="rId6"/>
    <p:sldMasterId id="2147483756" r:id="rId7"/>
    <p:sldMasterId id="2147483768" r:id="rId8"/>
    <p:sldMasterId id="2147483780" r:id="rId9"/>
  </p:sldMasterIdLst>
  <p:notesMasterIdLst>
    <p:notesMasterId r:id="rId27"/>
  </p:notesMasterIdLst>
  <p:sldIdLst>
    <p:sldId id="256" r:id="rId10"/>
    <p:sldId id="368" r:id="rId11"/>
    <p:sldId id="278" r:id="rId12"/>
    <p:sldId id="335" r:id="rId13"/>
    <p:sldId id="336" r:id="rId14"/>
    <p:sldId id="344" r:id="rId15"/>
    <p:sldId id="345" r:id="rId16"/>
    <p:sldId id="370" r:id="rId17"/>
    <p:sldId id="378" r:id="rId18"/>
    <p:sldId id="376" r:id="rId19"/>
    <p:sldId id="379" r:id="rId20"/>
    <p:sldId id="367" r:id="rId21"/>
    <p:sldId id="380" r:id="rId22"/>
    <p:sldId id="374" r:id="rId23"/>
    <p:sldId id="377" r:id="rId24"/>
    <p:sldId id="381" r:id="rId25"/>
    <p:sldId id="375" r:id="rId2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şlıksız Bölüm" id="{16BB6175-A232-40D3-B4EE-A8748C68BA70}">
          <p14:sldIdLst>
            <p14:sldId id="256"/>
            <p14:sldId id="368"/>
            <p14:sldId id="278"/>
            <p14:sldId id="335"/>
            <p14:sldId id="336"/>
            <p14:sldId id="344"/>
            <p14:sldId id="345"/>
            <p14:sldId id="370"/>
            <p14:sldId id="378"/>
            <p14:sldId id="376"/>
            <p14:sldId id="379"/>
            <p14:sldId id="367"/>
            <p14:sldId id="380"/>
            <p14:sldId id="374"/>
            <p14:sldId id="377"/>
            <p14:sldId id="381"/>
            <p14:sldId id="37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C219"/>
    <a:srgbClr val="66A33C"/>
    <a:srgbClr val="527BC8"/>
    <a:srgbClr val="527BC9"/>
    <a:srgbClr val="75AE51"/>
    <a:srgbClr val="EAEFF7"/>
    <a:srgbClr val="66A5E4"/>
    <a:srgbClr val="4290DE"/>
    <a:srgbClr val="2272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Koyu Stil 1 - Vurgu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5" autoAdjust="0"/>
    <p:restoredTop sz="94660"/>
  </p:normalViewPr>
  <p:slideViewPr>
    <p:cSldViewPr>
      <p:cViewPr varScale="1">
        <p:scale>
          <a:sx n="87" d="100"/>
          <a:sy n="87" d="100"/>
        </p:scale>
        <p:origin x="-63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_al__ma_Sayfas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75"/>
      <c:rotY val="0"/>
      <c:rAngAx val="0"/>
      <c:perspective val="30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Başvuru Sayıları</c:v>
                </c:pt>
              </c:strCache>
            </c:strRef>
          </c:tx>
          <c:dPt>
            <c:idx val="0"/>
            <c:bubble3D val="0"/>
            <c:explosion val="2"/>
            <c:spPr>
              <a:gradFill rotWithShape="1">
                <a:gsLst>
                  <a:gs pos="0">
                    <a:schemeClr val="accent6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6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6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6FF-47AF-B1FB-33AB016BC70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5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5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6FF-47AF-B1FB-33AB016BC70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4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4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6FF-47AF-B1FB-33AB016BC70C}"/>
              </c:ext>
            </c:extLst>
          </c:dPt>
          <c:dLbls>
            <c:dLbl>
              <c:idx val="0"/>
              <c:layout>
                <c:manualLayout>
                  <c:x val="-0.58808447368520611"/>
                  <c:y val="-5.9795577571995794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>
                        <a:solidFill>
                          <a:schemeClr val="bg1"/>
                        </a:solidFill>
                      </a:rPr>
                      <a:t>Acil</a:t>
                    </a:r>
                    <a:r>
                      <a:rPr lang="en-US" dirty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dirty="0" err="1">
                        <a:solidFill>
                          <a:schemeClr val="bg1"/>
                        </a:solidFill>
                      </a:rPr>
                      <a:t>Muayene</a:t>
                    </a:r>
                    <a:r>
                      <a:rPr lang="en-US" dirty="0">
                        <a:solidFill>
                          <a:schemeClr val="bg1"/>
                        </a:solidFill>
                      </a:rPr>
                      <a:t>
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42%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6FF-47AF-B1FB-33AB016BC70C}"/>
                </c:ext>
              </c:extLst>
            </c:dLbl>
            <c:dLbl>
              <c:idx val="1"/>
              <c:layout>
                <c:manualLayout>
                  <c:x val="0.57160911625724964"/>
                  <c:y val="-2.5910579803465943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>
                        <a:solidFill>
                          <a:schemeClr val="bg1"/>
                        </a:solidFill>
                      </a:rPr>
                      <a:t>Poliklinik</a:t>
                    </a:r>
                    <a:r>
                      <a:rPr lang="en-US" dirty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dirty="0" err="1">
                        <a:solidFill>
                          <a:schemeClr val="bg1"/>
                        </a:solidFill>
                      </a:rPr>
                      <a:t>Muayene</a:t>
                    </a:r>
                    <a:r>
                      <a:rPr lang="en-US" dirty="0">
                        <a:solidFill>
                          <a:schemeClr val="bg1"/>
                        </a:solidFill>
                      </a:rPr>
                      <a:t>
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47%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6FF-47AF-B1FB-33AB016BC70C}"/>
                </c:ext>
              </c:extLst>
            </c:dLbl>
            <c:dLbl>
              <c:idx val="2"/>
              <c:layout>
                <c:manualLayout>
                  <c:x val="6.6084541784737383E-2"/>
                  <c:y val="6.2920665060447287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Diş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Başvuru</a:t>
                    </a:r>
                    <a:r>
                      <a:rPr lang="en-US" dirty="0"/>
                      <a:t>: 
</a:t>
                    </a:r>
                    <a:r>
                      <a:rPr lang="en-US" dirty="0" smtClean="0"/>
                      <a:t>11%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6FF-47AF-B1FB-33AB016BC70C}"/>
                </c:ext>
              </c:extLst>
            </c:dLbl>
            <c:dLbl>
              <c:idx val="4"/>
              <c:layout>
                <c:manualLayout>
                  <c:x val="0.10131403720504391"/>
                  <c:y val="1.1583470981830408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FF-47AF-B1FB-33AB016BC7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Sayfa1!$A$2:$A$4</c:f>
              <c:strCache>
                <c:ptCount val="3"/>
                <c:pt idx="0">
                  <c:v>Acil Muayene</c:v>
                </c:pt>
                <c:pt idx="1">
                  <c:v>Poliklinik Muayene</c:v>
                </c:pt>
                <c:pt idx="2">
                  <c:v>Diş Başvuru: </c:v>
                </c:pt>
              </c:strCache>
            </c:strRef>
          </c:cat>
          <c:val>
            <c:numRef>
              <c:f>Sayfa1!$B$2:$B$4</c:f>
              <c:numCache>
                <c:formatCode>General</c:formatCode>
                <c:ptCount val="3"/>
                <c:pt idx="0">
                  <c:v>31048</c:v>
                </c:pt>
                <c:pt idx="1">
                  <c:v>21397</c:v>
                </c:pt>
                <c:pt idx="2">
                  <c:v>3871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6FF-47AF-B1FB-33AB016BC70C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6350" cap="flat" cmpd="sng" algn="ctr">
      <a:noFill/>
      <a:prstDash val="solid"/>
    </a:ln>
    <a:effectLst/>
  </c:spPr>
  <c:txPr>
    <a:bodyPr/>
    <a:lstStyle/>
    <a:p>
      <a:pPr>
        <a:defRPr sz="1800"/>
      </a:pPr>
      <a:endParaRPr lang="tr-T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2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94397-4300-49B2-9D4B-5FA4945B991A}" type="datetimeFigureOut">
              <a:rPr lang="tr-TR" smtClean="0"/>
              <a:pPr/>
              <a:t>24.04.2019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86261-AE30-416D-BFE6-D3EAA7762C6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0300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86261-AE30-416D-BFE6-D3EAA7762C63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3265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86261-AE30-416D-BFE6-D3EAA7762C63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5972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86261-AE30-416D-BFE6-D3EAA7762C63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5972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86261-AE30-416D-BFE6-D3EAA7762C63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8277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86261-AE30-416D-BFE6-D3EAA7762C63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8277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86261-AE30-416D-BFE6-D3EAA7762C63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8277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3375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 algn="ctr">
              <a:buNone/>
              <a:defRPr sz="1575"/>
            </a:lvl2pPr>
            <a:lvl3pPr marL="514350" indent="0" algn="ctr">
              <a:buNone/>
              <a:defRPr sz="1350"/>
            </a:lvl3pPr>
            <a:lvl4pPr marL="771525" indent="0" algn="ctr">
              <a:buNone/>
              <a:defRPr sz="1125"/>
            </a:lvl4pPr>
            <a:lvl5pPr marL="1028700" indent="0" algn="ctr">
              <a:buNone/>
              <a:defRPr sz="1125"/>
            </a:lvl5pPr>
            <a:lvl6pPr marL="1285875" indent="0" algn="ctr">
              <a:buNone/>
              <a:defRPr sz="1125"/>
            </a:lvl6pPr>
            <a:lvl7pPr marL="1543050" indent="0" algn="ctr">
              <a:buNone/>
              <a:defRPr sz="1125"/>
            </a:lvl7pPr>
            <a:lvl8pPr marL="1800225" indent="0" algn="ctr">
              <a:buNone/>
              <a:defRPr sz="1125"/>
            </a:lvl8pPr>
            <a:lvl9pPr marL="2057400" indent="0" algn="ctr">
              <a:buNone/>
              <a:defRPr sz="1125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C9B9-0829-4619-B5BA-3451BBD45927}" type="datetimeFigureOut">
              <a:rPr lang="tr-TR" smtClean="0"/>
              <a:pPr/>
              <a:t>24.04.2019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149B-BE5A-45C0-B4A9-DFA2F989323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6818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C9B9-0829-4619-B5BA-3451BBD45927}" type="datetimeFigureOut">
              <a:rPr lang="tr-TR" smtClean="0"/>
              <a:pPr/>
              <a:t>24.04.2019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149B-BE5A-45C0-B4A9-DFA2F989323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420423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0362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0366"/>
            <a:ext cx="7734300" cy="581183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842723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2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6" y="2099733"/>
            <a:ext cx="8825659" cy="2677648"/>
          </a:xfrm>
        </p:spPr>
        <p:txBody>
          <a:bodyPr anchor="b"/>
          <a:lstStyle>
            <a:lvl1pPr>
              <a:defRPr sz="3038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6" y="4777380"/>
            <a:ext cx="882565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3" y="1792226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5" y="3226824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tr-TR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11" y="292612"/>
            <a:ext cx="838199" cy="767687"/>
          </a:xfrm>
        </p:spPr>
        <p:txBody>
          <a:bodyPr/>
          <a:lstStyle>
            <a:lvl1pPr>
              <a:defRPr sz="1575" b="0" i="0">
                <a:latin typeface="+mj-lt"/>
              </a:defRPr>
            </a:lvl1pPr>
          </a:lstStyle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564618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721550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2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9" y="2677645"/>
            <a:ext cx="4351023" cy="2283824"/>
          </a:xfrm>
        </p:spPr>
        <p:txBody>
          <a:bodyPr anchor="ctr"/>
          <a:lstStyle>
            <a:lvl1pPr algn="l">
              <a:defRPr sz="225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60" y="2677648"/>
            <a:ext cx="3755379" cy="2283823"/>
          </a:xfrm>
        </p:spPr>
        <p:txBody>
          <a:bodyPr anchor="ctr"/>
          <a:lstStyle>
            <a:lvl1pPr marL="0" indent="0" algn="l">
              <a:buNone/>
              <a:defRPr sz="1125" cap="all">
                <a:solidFill>
                  <a:schemeClr val="accent1"/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187870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5" y="2603504"/>
            <a:ext cx="4825159" cy="3416301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5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439696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6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accent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5" y="3179766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5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accent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3" y="3179766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581172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529333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601884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2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1295400"/>
            <a:ext cx="2793159" cy="1600200"/>
          </a:xfrm>
        </p:spPr>
        <p:txBody>
          <a:bodyPr anchor="b"/>
          <a:lstStyle>
            <a:lvl1pPr algn="l">
              <a:defRPr sz="13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9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2895604"/>
            <a:ext cx="2793159" cy="3129279"/>
          </a:xfrm>
        </p:spPr>
        <p:txBody>
          <a:bodyPr/>
          <a:lstStyle>
            <a:lvl1pPr marL="0" indent="0">
              <a:buNone/>
              <a:defRPr sz="788">
                <a:solidFill>
                  <a:schemeClr val="accent1"/>
                </a:solidFill>
              </a:defRPr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486903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2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2025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3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788">
                <a:solidFill>
                  <a:schemeClr val="accent1"/>
                </a:solidFill>
              </a:defRPr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4776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0362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0366"/>
            <a:ext cx="7734300" cy="581183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C9B9-0829-4619-B5BA-3451BBD45927}" type="datetimeFigureOut">
              <a:rPr lang="tr-TR" smtClean="0"/>
              <a:pPr/>
              <a:t>24.04.2019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149B-BE5A-45C0-B4A9-DFA2F989323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892711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2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8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13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6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675">
                <a:solidFill>
                  <a:schemeClr val="accent1"/>
                </a:solidFill>
              </a:defRPr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96565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2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1063416"/>
            <a:ext cx="8825659" cy="1379755"/>
          </a:xfrm>
        </p:spPr>
        <p:txBody>
          <a:bodyPr/>
          <a:lstStyle>
            <a:lvl1pPr>
              <a:defRPr sz="225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013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254459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2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9" y="2631817"/>
            <a:ext cx="801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54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5"/>
            <a:ext cx="801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54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7" y="980521"/>
            <a:ext cx="8453907" cy="2698249"/>
          </a:xfrm>
        </p:spPr>
        <p:txBody>
          <a:bodyPr/>
          <a:lstStyle>
            <a:lvl1pPr>
              <a:defRPr sz="225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7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788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013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190535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2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370667"/>
            <a:ext cx="8825660" cy="1822514"/>
          </a:xfrm>
        </p:spPr>
        <p:txBody>
          <a:bodyPr anchor="b"/>
          <a:lstStyle>
            <a:lvl1pPr algn="l">
              <a:defRPr sz="225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6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1125" cap="none">
                <a:solidFill>
                  <a:schemeClr val="accent1"/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204518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25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accent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5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3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accent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3" y="3193565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303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accent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3" y="3193565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7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7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727152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25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accent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5" y="5109111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9" y="4532846"/>
            <a:ext cx="3046767" cy="651156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accent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6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7" y="5184002"/>
            <a:ext cx="3050439" cy="843056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5" y="4532847"/>
            <a:ext cx="3050439" cy="651154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accent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6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016492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8"/>
            <a:ext cx="8825660" cy="706964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02233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2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3" y="1278468"/>
            <a:ext cx="6247547" cy="474859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3967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3375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 algn="ctr">
              <a:buNone/>
              <a:defRPr sz="1575"/>
            </a:lvl2pPr>
            <a:lvl3pPr marL="514350" indent="0" algn="ctr">
              <a:buNone/>
              <a:defRPr sz="1350"/>
            </a:lvl3pPr>
            <a:lvl4pPr marL="771525" indent="0" algn="ctr">
              <a:buNone/>
              <a:defRPr sz="1125"/>
            </a:lvl4pPr>
            <a:lvl5pPr marL="1028700" indent="0" algn="ctr">
              <a:buNone/>
              <a:defRPr sz="1125"/>
            </a:lvl5pPr>
            <a:lvl6pPr marL="1285875" indent="0" algn="ctr">
              <a:buNone/>
              <a:defRPr sz="1125"/>
            </a:lvl6pPr>
            <a:lvl7pPr marL="1543050" indent="0" algn="ctr">
              <a:buNone/>
              <a:defRPr sz="1125"/>
            </a:lvl7pPr>
            <a:lvl8pPr marL="1800225" indent="0" algn="ctr">
              <a:buNone/>
              <a:defRPr sz="1125"/>
            </a:lvl8pPr>
            <a:lvl9pPr marL="2057400" indent="0" algn="ctr">
              <a:buNone/>
              <a:defRPr sz="1125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3351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4880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3375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7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4840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3"/>
            <a:ext cx="5181600" cy="435133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3"/>
            <a:ext cx="5181600" cy="435133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3121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4"/>
            <a:ext cx="5156200" cy="36805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7554"/>
            <a:ext cx="5181601" cy="36805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503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11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1383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4"/>
            <a:ext cx="3931920" cy="1600197"/>
          </a:xfrm>
        </p:spPr>
        <p:txBody>
          <a:bodyPr anchor="b">
            <a:normAutofit/>
          </a:bodyPr>
          <a:lstStyle>
            <a:lvl1pPr>
              <a:defRPr sz="1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9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9166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C9B9-0829-4619-B5BA-3451BBD45927}" type="datetimeFigureOut">
              <a:rPr lang="tr-TR" smtClean="0"/>
              <a:pPr/>
              <a:t>24.04.2019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149B-BE5A-45C0-B4A9-DFA2F989323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75762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1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9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91821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47314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0362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0366"/>
            <a:ext cx="7734300" cy="581183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82014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2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6" y="2099733"/>
            <a:ext cx="8825659" cy="2677648"/>
          </a:xfrm>
        </p:spPr>
        <p:txBody>
          <a:bodyPr anchor="b"/>
          <a:lstStyle>
            <a:lvl1pPr>
              <a:defRPr sz="3038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6" y="4777380"/>
            <a:ext cx="882565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3" y="1792226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5" y="3226824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tr-TR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11" y="292612"/>
            <a:ext cx="838199" cy="767687"/>
          </a:xfrm>
        </p:spPr>
        <p:txBody>
          <a:bodyPr/>
          <a:lstStyle>
            <a:lvl1pPr>
              <a:defRPr sz="1575" b="0" i="0">
                <a:latin typeface="+mj-lt"/>
              </a:defRPr>
            </a:lvl1pPr>
          </a:lstStyle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50535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131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2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9" y="2677645"/>
            <a:ext cx="4351023" cy="2283824"/>
          </a:xfrm>
        </p:spPr>
        <p:txBody>
          <a:bodyPr anchor="ctr"/>
          <a:lstStyle>
            <a:lvl1pPr algn="l">
              <a:defRPr sz="225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60" y="2677648"/>
            <a:ext cx="3755379" cy="2283823"/>
          </a:xfrm>
        </p:spPr>
        <p:txBody>
          <a:bodyPr anchor="ctr"/>
          <a:lstStyle>
            <a:lvl1pPr marL="0" indent="0" algn="l">
              <a:buNone/>
              <a:defRPr sz="1125" cap="all">
                <a:solidFill>
                  <a:schemeClr val="accent1"/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12070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5" y="2603504"/>
            <a:ext cx="4825159" cy="3416301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5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469680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6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accent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5" y="3179766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5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accent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3" y="3179766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065064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94491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7462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3375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7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C9B9-0829-4619-B5BA-3451BBD45927}" type="datetimeFigureOut">
              <a:rPr lang="tr-TR" smtClean="0"/>
              <a:pPr/>
              <a:t>24.04.2019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149B-BE5A-45C0-B4A9-DFA2F989323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98499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2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1295400"/>
            <a:ext cx="2793159" cy="1600200"/>
          </a:xfrm>
        </p:spPr>
        <p:txBody>
          <a:bodyPr anchor="b"/>
          <a:lstStyle>
            <a:lvl1pPr algn="l">
              <a:defRPr sz="13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9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2895604"/>
            <a:ext cx="2793159" cy="3129279"/>
          </a:xfrm>
        </p:spPr>
        <p:txBody>
          <a:bodyPr/>
          <a:lstStyle>
            <a:lvl1pPr marL="0" indent="0">
              <a:buNone/>
              <a:defRPr sz="788">
                <a:solidFill>
                  <a:schemeClr val="accent1"/>
                </a:solidFill>
              </a:defRPr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8980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2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2025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3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788">
                <a:solidFill>
                  <a:schemeClr val="accent1"/>
                </a:solidFill>
              </a:defRPr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82501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2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8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13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6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675">
                <a:solidFill>
                  <a:schemeClr val="accent1"/>
                </a:solidFill>
              </a:defRPr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52697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2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1063416"/>
            <a:ext cx="8825659" cy="1379755"/>
          </a:xfrm>
        </p:spPr>
        <p:txBody>
          <a:bodyPr/>
          <a:lstStyle>
            <a:lvl1pPr>
              <a:defRPr sz="225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013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68121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2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9" y="2631817"/>
            <a:ext cx="801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54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5"/>
            <a:ext cx="801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54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7" y="980521"/>
            <a:ext cx="8453907" cy="2698249"/>
          </a:xfrm>
        </p:spPr>
        <p:txBody>
          <a:bodyPr/>
          <a:lstStyle>
            <a:lvl1pPr>
              <a:defRPr sz="225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7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788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013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10260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2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370667"/>
            <a:ext cx="8825660" cy="1822514"/>
          </a:xfrm>
        </p:spPr>
        <p:txBody>
          <a:bodyPr anchor="b"/>
          <a:lstStyle>
            <a:lvl1pPr algn="l">
              <a:defRPr sz="225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6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1125" cap="none">
                <a:solidFill>
                  <a:schemeClr val="accent1"/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31682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25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accent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5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3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accent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3" y="3193565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303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accent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3" y="3193565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7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7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45246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25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accent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5" y="5109111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9" y="4532846"/>
            <a:ext cx="3046767" cy="651156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accent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6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7" y="5184002"/>
            <a:ext cx="3050439" cy="843056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5" y="4532847"/>
            <a:ext cx="3050439" cy="651154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accent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6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22355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8"/>
            <a:ext cx="8825660" cy="706964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34147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2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3" y="1278468"/>
            <a:ext cx="6247547" cy="474859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1342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3"/>
            <a:ext cx="5181600" cy="435133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3"/>
            <a:ext cx="5181600" cy="435133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C9B9-0829-4619-B5BA-3451BBD45927}" type="datetimeFigureOut">
              <a:rPr lang="tr-TR" smtClean="0"/>
              <a:pPr/>
              <a:t>24.04.2019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149B-BE5A-45C0-B4A9-DFA2F989323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62933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3375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 algn="ctr">
              <a:buNone/>
              <a:defRPr sz="1575"/>
            </a:lvl2pPr>
            <a:lvl3pPr marL="514350" indent="0" algn="ctr">
              <a:buNone/>
              <a:defRPr sz="1350"/>
            </a:lvl3pPr>
            <a:lvl4pPr marL="771525" indent="0" algn="ctr">
              <a:buNone/>
              <a:defRPr sz="1125"/>
            </a:lvl4pPr>
            <a:lvl5pPr marL="1028700" indent="0" algn="ctr">
              <a:buNone/>
              <a:defRPr sz="1125"/>
            </a:lvl5pPr>
            <a:lvl6pPr marL="1285875" indent="0" algn="ctr">
              <a:buNone/>
              <a:defRPr sz="1125"/>
            </a:lvl6pPr>
            <a:lvl7pPr marL="1543050" indent="0" algn="ctr">
              <a:buNone/>
              <a:defRPr sz="1125"/>
            </a:lvl7pPr>
            <a:lvl8pPr marL="1800225" indent="0" algn="ctr">
              <a:buNone/>
              <a:defRPr sz="1125"/>
            </a:lvl8pPr>
            <a:lvl9pPr marL="2057400" indent="0" algn="ctr">
              <a:buNone/>
              <a:defRPr sz="1125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C9B9-0829-4619-B5BA-3451BBD45927}" type="datetimeFigureOut">
              <a:rPr lang="tr-TR" smtClean="0"/>
              <a:pPr/>
              <a:t>24.04.2019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149B-BE5A-45C0-B4A9-DFA2F989323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85190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C9B9-0829-4619-B5BA-3451BBD45927}" type="datetimeFigureOut">
              <a:rPr lang="tr-TR" smtClean="0"/>
              <a:pPr/>
              <a:t>24.04.2019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149B-BE5A-45C0-B4A9-DFA2F989323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9395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3375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7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C9B9-0829-4619-B5BA-3451BBD45927}" type="datetimeFigureOut">
              <a:rPr lang="tr-TR" smtClean="0"/>
              <a:pPr/>
              <a:t>24.04.2019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149B-BE5A-45C0-B4A9-DFA2F989323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88714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3"/>
            <a:ext cx="5181600" cy="435133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3"/>
            <a:ext cx="5181600" cy="435133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C9B9-0829-4619-B5BA-3451BBD45927}" type="datetimeFigureOut">
              <a:rPr lang="tr-TR" smtClean="0"/>
              <a:pPr/>
              <a:t>24.04.2019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149B-BE5A-45C0-B4A9-DFA2F989323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35511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4"/>
            <a:ext cx="5156200" cy="36805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7554"/>
            <a:ext cx="5181601" cy="36805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C9B9-0829-4619-B5BA-3451BBD45927}" type="datetimeFigureOut">
              <a:rPr lang="tr-TR" smtClean="0"/>
              <a:pPr/>
              <a:t>24.04.2019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149B-BE5A-45C0-B4A9-DFA2F989323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2929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C9B9-0829-4619-B5BA-3451BBD45927}" type="datetimeFigureOut">
              <a:rPr lang="tr-TR" smtClean="0"/>
              <a:pPr/>
              <a:t>24.04.2019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149B-BE5A-45C0-B4A9-DFA2F989323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26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C9B9-0829-4619-B5BA-3451BBD45927}" type="datetimeFigureOut">
              <a:rPr lang="tr-TR" smtClean="0"/>
              <a:pPr/>
              <a:t>24.04.2019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149B-BE5A-45C0-B4A9-DFA2F989323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92932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4"/>
            <a:ext cx="3931920" cy="1600197"/>
          </a:xfrm>
        </p:spPr>
        <p:txBody>
          <a:bodyPr anchor="b">
            <a:normAutofit/>
          </a:bodyPr>
          <a:lstStyle>
            <a:lvl1pPr>
              <a:defRPr sz="1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9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C9B9-0829-4619-B5BA-3451BBD45927}" type="datetimeFigureOut">
              <a:rPr lang="tr-TR" smtClean="0"/>
              <a:pPr/>
              <a:t>24.04.2019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149B-BE5A-45C0-B4A9-DFA2F989323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58689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1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9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C9B9-0829-4619-B5BA-3451BBD45927}" type="datetimeFigureOut">
              <a:rPr lang="tr-TR" smtClean="0"/>
              <a:pPr/>
              <a:t>24.04.2019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149B-BE5A-45C0-B4A9-DFA2F989323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09947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C9B9-0829-4619-B5BA-3451BBD45927}" type="datetimeFigureOut">
              <a:rPr lang="tr-TR" smtClean="0"/>
              <a:pPr/>
              <a:t>24.04.2019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149B-BE5A-45C0-B4A9-DFA2F989323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1597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4"/>
            <a:ext cx="5156200" cy="36805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7554"/>
            <a:ext cx="5181601" cy="36805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C9B9-0829-4619-B5BA-3451BBD45927}" type="datetimeFigureOut">
              <a:rPr lang="tr-TR" smtClean="0"/>
              <a:pPr/>
              <a:t>24.04.2019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149B-BE5A-45C0-B4A9-DFA2F989323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2917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0362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0366"/>
            <a:ext cx="7734300" cy="581183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C9B9-0829-4619-B5BA-3451BBD45927}" type="datetimeFigureOut">
              <a:rPr lang="tr-TR" smtClean="0"/>
              <a:pPr/>
              <a:t>24.04.2019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149B-BE5A-45C0-B4A9-DFA2F989323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36493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3375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 algn="ctr">
              <a:buNone/>
              <a:defRPr sz="1575"/>
            </a:lvl2pPr>
            <a:lvl3pPr marL="514350" indent="0" algn="ctr">
              <a:buNone/>
              <a:defRPr sz="1350"/>
            </a:lvl3pPr>
            <a:lvl4pPr marL="771525" indent="0" algn="ctr">
              <a:buNone/>
              <a:defRPr sz="1125"/>
            </a:lvl4pPr>
            <a:lvl5pPr marL="1028700" indent="0" algn="ctr">
              <a:buNone/>
              <a:defRPr sz="1125"/>
            </a:lvl5pPr>
            <a:lvl6pPr marL="1285875" indent="0" algn="ctr">
              <a:buNone/>
              <a:defRPr sz="1125"/>
            </a:lvl6pPr>
            <a:lvl7pPr marL="1543050" indent="0" algn="ctr">
              <a:buNone/>
              <a:defRPr sz="1125"/>
            </a:lvl7pPr>
            <a:lvl8pPr marL="1800225" indent="0" algn="ctr">
              <a:buNone/>
              <a:defRPr sz="1125"/>
            </a:lvl8pPr>
            <a:lvl9pPr marL="2057400" indent="0" algn="ctr">
              <a:buNone/>
              <a:defRPr sz="1125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34430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85111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3375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7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60650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3"/>
            <a:ext cx="5181600" cy="435133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3"/>
            <a:ext cx="5181600" cy="435133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72644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4"/>
            <a:ext cx="5156200" cy="36805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7554"/>
            <a:ext cx="5181601" cy="36805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3669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40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22726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4"/>
            <a:ext cx="3931920" cy="1600197"/>
          </a:xfrm>
        </p:spPr>
        <p:txBody>
          <a:bodyPr anchor="b">
            <a:normAutofit/>
          </a:bodyPr>
          <a:lstStyle>
            <a:lvl1pPr>
              <a:defRPr sz="1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9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85578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1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9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3473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C9B9-0829-4619-B5BA-3451BBD45927}" type="datetimeFigureOut">
              <a:rPr lang="tr-TR" smtClean="0"/>
              <a:pPr/>
              <a:t>24.04.2019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149B-BE5A-45C0-B4A9-DFA2F989323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576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56357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0362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0366"/>
            <a:ext cx="7734300" cy="581183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46961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2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6" y="2099733"/>
            <a:ext cx="8825659" cy="2677648"/>
          </a:xfrm>
        </p:spPr>
        <p:txBody>
          <a:bodyPr anchor="b"/>
          <a:lstStyle>
            <a:lvl1pPr>
              <a:defRPr sz="3038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6" y="4777380"/>
            <a:ext cx="882565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3" y="1792226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5" y="3226824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tr-TR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11" y="292612"/>
            <a:ext cx="838199" cy="767687"/>
          </a:xfrm>
        </p:spPr>
        <p:txBody>
          <a:bodyPr/>
          <a:lstStyle>
            <a:lvl1pPr>
              <a:defRPr sz="1575" b="0" i="0">
                <a:latin typeface="+mj-lt"/>
              </a:defRPr>
            </a:lvl1pPr>
          </a:lstStyle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51874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25719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2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9" y="2677645"/>
            <a:ext cx="4351023" cy="2283824"/>
          </a:xfrm>
        </p:spPr>
        <p:txBody>
          <a:bodyPr anchor="ctr"/>
          <a:lstStyle>
            <a:lvl1pPr algn="l">
              <a:defRPr sz="225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60" y="2677648"/>
            <a:ext cx="3755379" cy="2283823"/>
          </a:xfrm>
        </p:spPr>
        <p:txBody>
          <a:bodyPr anchor="ctr"/>
          <a:lstStyle>
            <a:lvl1pPr marL="0" indent="0" algn="l">
              <a:buNone/>
              <a:defRPr sz="1125" cap="all">
                <a:solidFill>
                  <a:schemeClr val="accent1"/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83554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5" y="2603504"/>
            <a:ext cx="4825159" cy="3416301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5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771839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6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accent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5" y="3179766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5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accent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3" y="3179766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248796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207687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49151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2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1295400"/>
            <a:ext cx="2793159" cy="1600200"/>
          </a:xfrm>
        </p:spPr>
        <p:txBody>
          <a:bodyPr anchor="b"/>
          <a:lstStyle>
            <a:lvl1pPr algn="l">
              <a:defRPr sz="13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9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2895604"/>
            <a:ext cx="2793159" cy="3129279"/>
          </a:xfrm>
        </p:spPr>
        <p:txBody>
          <a:bodyPr/>
          <a:lstStyle>
            <a:lvl1pPr marL="0" indent="0">
              <a:buNone/>
              <a:defRPr sz="788">
                <a:solidFill>
                  <a:schemeClr val="accent1"/>
                </a:solidFill>
              </a:defRPr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207469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C9B9-0829-4619-B5BA-3451BBD45927}" type="datetimeFigureOut">
              <a:rPr lang="tr-TR" smtClean="0"/>
              <a:pPr/>
              <a:t>24.04.2019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149B-BE5A-45C0-B4A9-DFA2F989323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628775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2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2025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3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788">
                <a:solidFill>
                  <a:schemeClr val="accent1"/>
                </a:solidFill>
              </a:defRPr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4407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2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8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13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6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675">
                <a:solidFill>
                  <a:schemeClr val="accent1"/>
                </a:solidFill>
              </a:defRPr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38707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2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1063416"/>
            <a:ext cx="8825659" cy="1379755"/>
          </a:xfrm>
        </p:spPr>
        <p:txBody>
          <a:bodyPr/>
          <a:lstStyle>
            <a:lvl1pPr>
              <a:defRPr sz="225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013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16746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2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9" y="2631817"/>
            <a:ext cx="801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54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5"/>
            <a:ext cx="801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54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7" y="980521"/>
            <a:ext cx="8453907" cy="2698249"/>
          </a:xfrm>
        </p:spPr>
        <p:txBody>
          <a:bodyPr/>
          <a:lstStyle>
            <a:lvl1pPr>
              <a:defRPr sz="225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7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788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013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41328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2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370667"/>
            <a:ext cx="8825660" cy="1822514"/>
          </a:xfrm>
        </p:spPr>
        <p:txBody>
          <a:bodyPr anchor="b"/>
          <a:lstStyle>
            <a:lvl1pPr algn="l">
              <a:defRPr sz="225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6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1125" cap="none">
                <a:solidFill>
                  <a:schemeClr val="accent1"/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61286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25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accent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5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3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accent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3" y="3193565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303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accent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3" y="3193565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7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7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503594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25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accent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5" y="5109111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9" y="4532846"/>
            <a:ext cx="3046767" cy="651156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accent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6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7" y="5184002"/>
            <a:ext cx="3050439" cy="843056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5" y="4532847"/>
            <a:ext cx="3050439" cy="651154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accent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6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358193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8"/>
            <a:ext cx="8825660" cy="706964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02018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2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3" y="1278468"/>
            <a:ext cx="6247547" cy="474859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230827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3375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 algn="ctr">
              <a:buNone/>
              <a:defRPr sz="1575"/>
            </a:lvl2pPr>
            <a:lvl3pPr marL="514350" indent="0" algn="ctr">
              <a:buNone/>
              <a:defRPr sz="1350"/>
            </a:lvl3pPr>
            <a:lvl4pPr marL="771525" indent="0" algn="ctr">
              <a:buNone/>
              <a:defRPr sz="1125"/>
            </a:lvl4pPr>
            <a:lvl5pPr marL="1028700" indent="0" algn="ctr">
              <a:buNone/>
              <a:defRPr sz="1125"/>
            </a:lvl5pPr>
            <a:lvl6pPr marL="1285875" indent="0" algn="ctr">
              <a:buNone/>
              <a:defRPr sz="1125"/>
            </a:lvl6pPr>
            <a:lvl7pPr marL="1543050" indent="0" algn="ctr">
              <a:buNone/>
              <a:defRPr sz="1125"/>
            </a:lvl7pPr>
            <a:lvl8pPr marL="1800225" indent="0" algn="ctr">
              <a:buNone/>
              <a:defRPr sz="1125"/>
            </a:lvl8pPr>
            <a:lvl9pPr marL="2057400" indent="0" algn="ctr">
              <a:buNone/>
              <a:defRPr sz="1125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102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4"/>
            <a:ext cx="3931920" cy="1600197"/>
          </a:xfrm>
        </p:spPr>
        <p:txBody>
          <a:bodyPr anchor="b">
            <a:normAutofit/>
          </a:bodyPr>
          <a:lstStyle>
            <a:lvl1pPr>
              <a:defRPr sz="1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9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C9B9-0829-4619-B5BA-3451BBD45927}" type="datetimeFigureOut">
              <a:rPr lang="tr-TR" smtClean="0"/>
              <a:pPr/>
              <a:t>24.04.2019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149B-BE5A-45C0-B4A9-DFA2F989323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473429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442007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3375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7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267084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3"/>
            <a:ext cx="5181600" cy="435133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3"/>
            <a:ext cx="5181600" cy="435133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57438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4"/>
            <a:ext cx="5156200" cy="36805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7554"/>
            <a:ext cx="5181601" cy="36805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54584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2729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629610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4"/>
            <a:ext cx="3931920" cy="1600197"/>
          </a:xfrm>
        </p:spPr>
        <p:txBody>
          <a:bodyPr anchor="b">
            <a:normAutofit/>
          </a:bodyPr>
          <a:lstStyle>
            <a:lvl1pPr>
              <a:defRPr sz="1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9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179957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1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9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127995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54778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0362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0366"/>
            <a:ext cx="7734300" cy="581183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1952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1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9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C9B9-0829-4619-B5BA-3451BBD45927}" type="datetimeFigureOut">
              <a:rPr lang="tr-TR" smtClean="0"/>
              <a:pPr/>
              <a:t>24.04.2019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149B-BE5A-45C0-B4A9-DFA2F989323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359781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3375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 algn="ctr">
              <a:buNone/>
              <a:defRPr sz="1575"/>
            </a:lvl2pPr>
            <a:lvl3pPr marL="514350" indent="0" algn="ctr">
              <a:buNone/>
              <a:defRPr sz="1350"/>
            </a:lvl3pPr>
            <a:lvl4pPr marL="771525" indent="0" algn="ctr">
              <a:buNone/>
              <a:defRPr sz="1125"/>
            </a:lvl4pPr>
            <a:lvl5pPr marL="1028700" indent="0" algn="ctr">
              <a:buNone/>
              <a:defRPr sz="1125"/>
            </a:lvl5pPr>
            <a:lvl6pPr marL="1285875" indent="0" algn="ctr">
              <a:buNone/>
              <a:defRPr sz="1125"/>
            </a:lvl6pPr>
            <a:lvl7pPr marL="1543050" indent="0" algn="ctr">
              <a:buNone/>
              <a:defRPr sz="1125"/>
            </a:lvl7pPr>
            <a:lvl8pPr marL="1800225" indent="0" algn="ctr">
              <a:buNone/>
              <a:defRPr sz="1125"/>
            </a:lvl8pPr>
            <a:lvl9pPr marL="2057400" indent="0" algn="ctr">
              <a:buNone/>
              <a:defRPr sz="1125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130875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5468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3375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7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98717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3"/>
            <a:ext cx="5181600" cy="435133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3"/>
            <a:ext cx="5181600" cy="435133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208964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4"/>
            <a:ext cx="5156200" cy="36805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7554"/>
            <a:ext cx="5181601" cy="36805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93743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2873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059481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4"/>
            <a:ext cx="3931920" cy="1600197"/>
          </a:xfrm>
        </p:spPr>
        <p:txBody>
          <a:bodyPr anchor="b">
            <a:normAutofit/>
          </a:bodyPr>
          <a:lstStyle>
            <a:lvl1pPr>
              <a:defRPr sz="1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9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050650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1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9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914192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5957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17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2.xml"/><Relationship Id="rId16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3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1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D97C9B9-0829-4619-B5BA-3451BBD45927}" type="datetimeFigureOut">
              <a:rPr lang="tr-TR" smtClean="0"/>
              <a:pPr/>
              <a:t>24.04.2019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1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F149B-BE5A-45C0-B4A9-DFA2F989323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7711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Wingdings 2" pitchFamily="18" charset="2"/>
        <a:buChar char="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3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1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1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279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Wingdings 2" pitchFamily="18" charset="2"/>
        <a:buChar char="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2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5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41" y="6394065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563" b="1" i="0">
                <a:solidFill>
                  <a:schemeClr val="accent1"/>
                </a:solidFill>
              </a:defRPr>
            </a:lvl1pPr>
          </a:lstStyle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60" y="6391842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563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3" y="295733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575" b="0" i="0">
                <a:solidFill>
                  <a:schemeClr val="bg1"/>
                </a:solidFill>
                <a:latin typeface="+mn-lt"/>
              </a:defRPr>
            </a:lvl1pPr>
          </a:lstStyle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728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257175" rtl="0" eaLnBrk="1" latinLnBrk="0" hangingPunct="1">
        <a:spcBef>
          <a:spcPct val="0"/>
        </a:spcBef>
        <a:buNone/>
        <a:defRPr sz="2025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92881" indent="-192881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13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17910" indent="-160735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2938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788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00113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75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57288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75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14463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75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71638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75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28813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75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85988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75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3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1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D97C9B9-0829-4619-B5BA-3451BBD45927}" type="datetimeFigureOut">
              <a:rPr lang="tr-TR" smtClean="0"/>
              <a:pPr/>
              <a:t>24.04.2019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1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F149B-BE5A-45C0-B4A9-DFA2F989323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0195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Wingdings 2" pitchFamily="18" charset="2"/>
        <a:buChar char="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3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1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1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5441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Wingdings 2" pitchFamily="18" charset="2"/>
        <a:buChar char="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2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5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41" y="6394065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563" b="1" i="0">
                <a:solidFill>
                  <a:schemeClr val="accent1"/>
                </a:solidFill>
              </a:defRPr>
            </a:lvl1pPr>
          </a:lstStyle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60" y="6391842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563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3" y="295733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575" b="0" i="0">
                <a:solidFill>
                  <a:schemeClr val="bg1"/>
                </a:solidFill>
                <a:latin typeface="+mn-lt"/>
              </a:defRPr>
            </a:lvl1pPr>
          </a:lstStyle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4950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l" defTabSz="257175" rtl="0" eaLnBrk="1" latinLnBrk="0" hangingPunct="1">
        <a:spcBef>
          <a:spcPct val="0"/>
        </a:spcBef>
        <a:buNone/>
        <a:defRPr sz="2025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92881" indent="-192881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13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17910" indent="-160735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2938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788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00113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75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57288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75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14463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75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71638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75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28813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75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85988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75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3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1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D97C9B9-0829-4619-B5BA-3451BBD45927}" type="datetimeFigureOut">
              <a:rPr lang="tr-TR" smtClean="0"/>
              <a:pPr/>
              <a:t>24.04.2019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1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F149B-BE5A-45C0-B4A9-DFA2F989323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6808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Wingdings 2" pitchFamily="18" charset="2"/>
        <a:buChar char="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3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1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1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3494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Wingdings 2" pitchFamily="18" charset="2"/>
        <a:buChar char="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2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5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41" y="6394065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563" b="1" i="0">
                <a:solidFill>
                  <a:schemeClr val="accent1"/>
                </a:solidFill>
              </a:defRPr>
            </a:lvl1pPr>
          </a:lstStyle>
          <a:p>
            <a:fld id="{5C9066BE-5897-4555-9069-6A5548AB3F9F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60" y="6391842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563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3" y="295733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575" b="0" i="0">
                <a:solidFill>
                  <a:schemeClr val="bg1"/>
                </a:solidFill>
                <a:latin typeface="+mn-lt"/>
              </a:defRPr>
            </a:lvl1pPr>
          </a:lstStyle>
          <a:p>
            <a:fld id="{B483BAB9-FED6-4FB8-8658-B3DB9838BF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0324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l" defTabSz="257175" rtl="0" eaLnBrk="1" latinLnBrk="0" hangingPunct="1">
        <a:spcBef>
          <a:spcPct val="0"/>
        </a:spcBef>
        <a:buNone/>
        <a:defRPr sz="2025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92881" indent="-192881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13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17910" indent="-160735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2938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788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00113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75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57288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75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14463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75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71638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75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28813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75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85988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75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Nurgül\Desktop\hastane resim\DSCF12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0" y="908720"/>
            <a:ext cx="12192000" cy="603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aşlık 1"/>
          <p:cNvSpPr txBox="1">
            <a:spLocks/>
          </p:cNvSpPr>
          <p:nvPr/>
        </p:nvSpPr>
        <p:spPr>
          <a:xfrm>
            <a:off x="0" y="1"/>
            <a:ext cx="12192000" cy="879270"/>
          </a:xfrm>
          <a:prstGeom prst="rect">
            <a:avLst/>
          </a:prstGeom>
          <a:solidFill>
            <a:srgbClr val="4290DE"/>
          </a:solidFill>
          <a:ln w="19050" cap="flat" cmpd="sng" algn="ctr">
            <a:solidFill>
              <a:schemeClr val="bg1"/>
            </a:solidFill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7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                Elektronik </a:t>
            </a:r>
            <a:r>
              <a:rPr lang="tr-TR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Tıbbi Kayıt Kabul </a:t>
            </a:r>
            <a:r>
              <a:rPr lang="tr-TR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Modeli (EMRAM) Seviye 6</a:t>
            </a:r>
            <a:endParaRPr lang="tr-TR" sz="3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2060849" cy="206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67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1"/>
          <p:cNvSpPr>
            <a:spLocks noGrp="1"/>
          </p:cNvSpPr>
          <p:nvPr>
            <p:ph type="title"/>
          </p:nvPr>
        </p:nvSpPr>
        <p:spPr>
          <a:xfrm>
            <a:off x="982826" y="369011"/>
            <a:ext cx="11208568" cy="504055"/>
          </a:xfrm>
          <a:solidFill>
            <a:srgbClr val="4290DE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Hastane Yöneticileri</a:t>
            </a:r>
            <a:endParaRPr lang="tr-TR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80" y="-27033"/>
            <a:ext cx="1296144" cy="1296144"/>
          </a:xfrm>
          <a:prstGeom prst="rect">
            <a:avLst/>
          </a:prstGeom>
        </p:spPr>
      </p:pic>
      <p:sp>
        <p:nvSpPr>
          <p:cNvPr id="5" name="6 Metin kutusu"/>
          <p:cNvSpPr txBox="1"/>
          <p:nvPr/>
        </p:nvSpPr>
        <p:spPr>
          <a:xfrm>
            <a:off x="982826" y="1052736"/>
            <a:ext cx="10815718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tr-TR" sz="2400" spc="50" dirty="0" smtClean="0">
                <a:ln w="11430"/>
                <a:ea typeface="Tahoma" pitchFamily="34" charset="0"/>
                <a:cs typeface="Tahoma" pitchFamily="34" charset="0"/>
              </a:rPr>
              <a:t>Kararlı olmalılar.</a:t>
            </a:r>
            <a:endParaRPr lang="tr-TR" sz="2400" spc="50" dirty="0">
              <a:ln w="11430"/>
              <a:ea typeface="Tahoma" pitchFamily="34" charset="0"/>
              <a:cs typeface="Tahoma" pitchFamily="34" charset="0"/>
            </a:endParaRPr>
          </a:p>
          <a:p>
            <a:pPr marL="457200" indent="-457200" algn="just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tr-TR" sz="2400" spc="50" dirty="0" smtClean="0">
                <a:ln w="11430"/>
                <a:ea typeface="Tahoma" pitchFamily="34" charset="0"/>
                <a:cs typeface="Tahoma" pitchFamily="34" charset="0"/>
              </a:rPr>
              <a:t>İstekli davranmalılar.</a:t>
            </a:r>
          </a:p>
          <a:p>
            <a:pPr marL="457200" indent="-457200" algn="just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tr-TR" sz="2400" spc="50" dirty="0">
                <a:ln w="11430"/>
                <a:ea typeface="Tahoma" pitchFamily="34" charset="0"/>
                <a:cs typeface="Tahoma" pitchFamily="34" charset="0"/>
              </a:rPr>
              <a:t>İyi bir fizibilite </a:t>
            </a:r>
            <a:r>
              <a:rPr lang="tr-TR" sz="2400" spc="50" dirty="0" smtClean="0">
                <a:ln w="11430"/>
                <a:ea typeface="Tahoma" pitchFamily="34" charset="0"/>
                <a:cs typeface="Tahoma" pitchFamily="34" charset="0"/>
              </a:rPr>
              <a:t>yapmalıdır.</a:t>
            </a:r>
          </a:p>
          <a:p>
            <a:pPr marL="457200" indent="-457200" algn="just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tr-TR" sz="2400" spc="50" dirty="0" smtClean="0">
                <a:ln w="11430"/>
                <a:ea typeface="Tahoma" pitchFamily="34" charset="0"/>
                <a:cs typeface="Tahoma" pitchFamily="34" charset="0"/>
              </a:rPr>
              <a:t>Tüm personelleri bilgilendirmeliler.</a:t>
            </a:r>
            <a:endParaRPr lang="tr-TR" sz="2400" spc="50" dirty="0">
              <a:ln w="11430"/>
              <a:ea typeface="Tahoma" pitchFamily="34" charset="0"/>
              <a:cs typeface="Tahoma" pitchFamily="34" charset="0"/>
            </a:endParaRPr>
          </a:p>
          <a:p>
            <a:pPr marL="457200" indent="-457200" algn="just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tr-TR" sz="2400" spc="50" dirty="0" smtClean="0">
                <a:ln w="11430"/>
                <a:ea typeface="Tahoma" pitchFamily="34" charset="0"/>
                <a:cs typeface="Tahoma" pitchFamily="34" charset="0"/>
              </a:rPr>
              <a:t>Çalışanlarını motive edici ödüller vermeli</a:t>
            </a:r>
            <a:r>
              <a:rPr lang="tr-TR" sz="2400" dirty="0" smtClean="0">
                <a:ea typeface="Tahoma" pitchFamily="34" charset="0"/>
                <a:cs typeface="Tahoma" pitchFamily="34" charset="0"/>
              </a:rPr>
              <a:t>.</a:t>
            </a:r>
          </a:p>
          <a:p>
            <a:pPr marL="457200" indent="-457200" algn="just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tr-TR" sz="2400" dirty="0" smtClean="0">
                <a:ea typeface="Tahoma" pitchFamily="34" charset="0"/>
                <a:cs typeface="Tahoma" pitchFamily="34" charset="0"/>
              </a:rPr>
              <a:t>Eğitim günleri iyi ayarlamalı.</a:t>
            </a:r>
          </a:p>
          <a:p>
            <a:pPr marL="457200" indent="-457200" algn="just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tr-TR" sz="2400" dirty="0" smtClean="0">
                <a:ea typeface="Tahoma" pitchFamily="34" charset="0"/>
                <a:cs typeface="Tahoma" pitchFamily="34" charset="0"/>
              </a:rPr>
              <a:t>Süreci baltalamak isteyenlere fırsat vermemelidir.</a:t>
            </a:r>
          </a:p>
          <a:p>
            <a:pPr marL="457200" indent="-457200" algn="just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tr-TR" sz="2400" dirty="0">
                <a:ea typeface="Tahoma" pitchFamily="34" charset="0"/>
                <a:cs typeface="Tahoma" pitchFamily="34" charset="0"/>
              </a:rPr>
              <a:t>Yazılımsal düzenlemelere hiçbir ücret ödememek için hazırlanan teknik şartnamelere EMRAM Seviye 7 e kadar olan tüm kriterleri de eklemelidir.(Klinik karar destek sistemleri ,iş zekası gibi</a:t>
            </a:r>
            <a:r>
              <a:rPr lang="tr-TR" sz="2400" dirty="0" smtClean="0">
                <a:ea typeface="Tahoma" pitchFamily="34" charset="0"/>
                <a:cs typeface="Tahoma" pitchFamily="34" charset="0"/>
              </a:rPr>
              <a:t>)</a:t>
            </a:r>
            <a:endParaRPr lang="tr-TR" sz="2400" dirty="0"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50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1"/>
          <p:cNvSpPr>
            <a:spLocks noGrp="1"/>
          </p:cNvSpPr>
          <p:nvPr>
            <p:ph type="title"/>
          </p:nvPr>
        </p:nvSpPr>
        <p:spPr>
          <a:xfrm>
            <a:off x="982826" y="369011"/>
            <a:ext cx="11208568" cy="504055"/>
          </a:xfrm>
          <a:solidFill>
            <a:srgbClr val="4290DE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Bilgi İşlem Personeli 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80" y="-27033"/>
            <a:ext cx="1296144" cy="1296144"/>
          </a:xfrm>
          <a:prstGeom prst="rect">
            <a:avLst/>
          </a:prstGeom>
        </p:spPr>
      </p:pic>
      <p:sp>
        <p:nvSpPr>
          <p:cNvPr id="5" name="6 Metin kutusu"/>
          <p:cNvSpPr txBox="1"/>
          <p:nvPr/>
        </p:nvSpPr>
        <p:spPr>
          <a:xfrm>
            <a:off x="982826" y="1052736"/>
            <a:ext cx="1081571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tr-TR" sz="2400" spc="50" dirty="0" smtClean="0">
                <a:ln w="11430"/>
                <a:ea typeface="Tahoma" pitchFamily="34" charset="0"/>
                <a:cs typeface="Tahoma" pitchFamily="34" charset="0"/>
              </a:rPr>
              <a:t>Daha çok çalışmalıdır.</a:t>
            </a:r>
          </a:p>
          <a:p>
            <a:pPr marL="457200" indent="-457200" algn="just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tr-TR" sz="2400" spc="50" dirty="0" smtClean="0">
                <a:ln w="11430"/>
                <a:ea typeface="Tahoma" pitchFamily="34" charset="0"/>
                <a:cs typeface="Tahoma" pitchFamily="34" charset="0"/>
              </a:rPr>
              <a:t>İhtiyaçlara göre teknolojik ürünler seçmelidir.</a:t>
            </a:r>
            <a:endParaRPr lang="tr-TR" sz="2400" spc="50" dirty="0">
              <a:ln w="11430"/>
              <a:ea typeface="Tahoma" pitchFamily="34" charset="0"/>
              <a:cs typeface="Tahoma" pitchFamily="34" charset="0"/>
            </a:endParaRPr>
          </a:p>
          <a:p>
            <a:pPr marL="457200" indent="-457200" algn="just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tr-TR" sz="2400" spc="50" dirty="0" smtClean="0">
                <a:ln w="11430"/>
                <a:ea typeface="Tahoma" pitchFamily="34" charset="0"/>
                <a:cs typeface="Tahoma" pitchFamily="34" charset="0"/>
              </a:rPr>
              <a:t>Eğitimleri uygulamalı olarak vermelidir</a:t>
            </a:r>
            <a:r>
              <a:rPr lang="tr-TR" sz="2400" dirty="0" smtClean="0">
                <a:ea typeface="Tahoma" pitchFamily="34" charset="0"/>
                <a:cs typeface="Tahoma" pitchFamily="34" charset="0"/>
              </a:rPr>
              <a:t>.</a:t>
            </a:r>
          </a:p>
          <a:p>
            <a:pPr marL="457200" indent="-457200" algn="just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tr-TR" sz="2400" dirty="0" smtClean="0">
                <a:ea typeface="Tahoma" pitchFamily="34" charset="0"/>
                <a:cs typeface="Tahoma" pitchFamily="34" charset="0"/>
              </a:rPr>
              <a:t>Hastanesinde oluşturacağı uygulamalarda hastanın tedavisini engelleyecek veya yavaşlatacak işlemlerden kaçınmalıdır.</a:t>
            </a:r>
          </a:p>
          <a:p>
            <a:pPr marL="457200" indent="-457200" algn="just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tr-TR" sz="2400" dirty="0" smtClean="0">
                <a:ea typeface="Tahoma" pitchFamily="34" charset="0"/>
                <a:cs typeface="Tahoma" pitchFamily="34" charset="0"/>
              </a:rPr>
              <a:t>Örnek hastaneleri araştırıp imkanı varsa yerinde görmelidir.</a:t>
            </a:r>
          </a:p>
          <a:p>
            <a:pPr marL="457200" indent="-457200" algn="just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tr-TR" sz="2400" dirty="0" smtClean="0">
                <a:ea typeface="Tahoma" pitchFamily="34" charset="0"/>
                <a:cs typeface="Tahoma" pitchFamily="34" charset="0"/>
              </a:rPr>
              <a:t>HBYS yazılım firması ile koordineli çalışmalıdır.</a:t>
            </a:r>
          </a:p>
          <a:p>
            <a:pPr marL="457200" indent="-457200" algn="just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tr-TR" sz="2400" dirty="0" smtClean="0">
                <a:ea typeface="Tahoma" pitchFamily="34" charset="0"/>
                <a:cs typeface="Tahoma" pitchFamily="34" charset="0"/>
              </a:rPr>
              <a:t>Oluşabilecek güvenlik zafiyetlerini öngörmeli ve önlem almalıdır.</a:t>
            </a:r>
          </a:p>
        </p:txBody>
      </p:sp>
    </p:spTree>
    <p:extLst>
      <p:ext uri="{BB962C8B-B14F-4D97-AF65-F5344CB8AC3E}">
        <p14:creationId xmlns:p14="http://schemas.microsoft.com/office/powerpoint/2010/main" val="97060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1"/>
          <p:cNvSpPr>
            <a:spLocks noGrp="1"/>
          </p:cNvSpPr>
          <p:nvPr>
            <p:ph type="title"/>
          </p:nvPr>
        </p:nvSpPr>
        <p:spPr>
          <a:xfrm>
            <a:off x="982826" y="369011"/>
            <a:ext cx="11208568" cy="504055"/>
          </a:xfrm>
          <a:solidFill>
            <a:srgbClr val="4290DE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Bilgi İşlem Personeli İş Yükü</a:t>
            </a:r>
            <a:endParaRPr lang="tr-TR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80" y="-27033"/>
            <a:ext cx="1296144" cy="1296144"/>
          </a:xfrm>
          <a:prstGeom prst="rect">
            <a:avLst/>
          </a:prstGeom>
        </p:spPr>
      </p:pic>
      <p:pic>
        <p:nvPicPr>
          <p:cNvPr id="1026" name="Picture 2" descr="C:\Users\Emre\Desktop\BILGIISLE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906474"/>
            <a:ext cx="9251007" cy="592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57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1"/>
          <p:cNvSpPr>
            <a:spLocks noGrp="1"/>
          </p:cNvSpPr>
          <p:nvPr>
            <p:ph type="title"/>
          </p:nvPr>
        </p:nvSpPr>
        <p:spPr>
          <a:xfrm>
            <a:off x="982826" y="369011"/>
            <a:ext cx="11208568" cy="504055"/>
          </a:xfrm>
          <a:solidFill>
            <a:srgbClr val="4290DE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457200" indent="-457200" algn="ctr">
              <a:spcBef>
                <a:spcPts val="600"/>
              </a:spcBef>
            </a:pPr>
            <a:r>
              <a:rPr lang="tr-TR" sz="3200" spc="50" dirty="0">
                <a:ln w="11430"/>
                <a:ea typeface="Tahoma" pitchFamily="34" charset="0"/>
                <a:cs typeface="Tahoma" pitchFamily="34" charset="0"/>
              </a:rPr>
              <a:t>Kullanıcılar(Hemşire, </a:t>
            </a:r>
            <a:r>
              <a:rPr lang="tr-TR" sz="3200" spc="50" dirty="0" smtClean="0">
                <a:ln w="11430"/>
                <a:ea typeface="Tahoma" pitchFamily="34" charset="0"/>
                <a:cs typeface="Tahoma" pitchFamily="34" charset="0"/>
              </a:rPr>
              <a:t>Ebe, Eczacı </a:t>
            </a:r>
            <a:r>
              <a:rPr lang="tr-TR" sz="3200" spc="50" dirty="0">
                <a:ln w="11430"/>
                <a:ea typeface="Tahoma" pitchFamily="34" charset="0"/>
                <a:cs typeface="Tahoma" pitchFamily="34" charset="0"/>
              </a:rPr>
              <a:t>vb.)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80" y="-27033"/>
            <a:ext cx="1296144" cy="1296144"/>
          </a:xfrm>
          <a:prstGeom prst="rect">
            <a:avLst/>
          </a:prstGeom>
        </p:spPr>
      </p:pic>
      <p:sp>
        <p:nvSpPr>
          <p:cNvPr id="5" name="6 Metin kutusu"/>
          <p:cNvSpPr txBox="1"/>
          <p:nvPr/>
        </p:nvSpPr>
        <p:spPr>
          <a:xfrm>
            <a:off x="982826" y="1052736"/>
            <a:ext cx="1081571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tr-TR" sz="2400" spc="50" dirty="0" smtClean="0">
                <a:ln w="11430"/>
                <a:ea typeface="Tahoma" pitchFamily="34" charset="0"/>
                <a:cs typeface="Tahoma" pitchFamily="34" charset="0"/>
              </a:rPr>
              <a:t>Eğitimlere kesintisiz katılım göstermeliler.</a:t>
            </a:r>
          </a:p>
          <a:p>
            <a:pPr marL="457200" indent="-457200" algn="just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tr-TR" sz="2400" spc="50" dirty="0" smtClean="0">
                <a:ln w="11430"/>
                <a:ea typeface="Tahoma" pitchFamily="34" charset="0"/>
                <a:cs typeface="Tahoma" pitchFamily="34" charset="0"/>
              </a:rPr>
              <a:t>Hasta tedavisini yavaşlatacak işlemleri Bilgi işlem personeline </a:t>
            </a:r>
            <a:r>
              <a:rPr lang="tr-TR" sz="2400" spc="50" dirty="0" smtClean="0">
                <a:ln w="11430"/>
                <a:ea typeface="Tahoma" pitchFamily="34" charset="0"/>
                <a:cs typeface="Tahoma" pitchFamily="34" charset="0"/>
              </a:rPr>
              <a:t>iletmeleri gerekir.</a:t>
            </a:r>
            <a:endParaRPr lang="tr-TR" sz="2400" spc="50" dirty="0" smtClean="0">
              <a:ln w="11430"/>
              <a:ea typeface="Tahoma" pitchFamily="34" charset="0"/>
              <a:cs typeface="Tahoma" pitchFamily="34" charset="0"/>
            </a:endParaRPr>
          </a:p>
          <a:p>
            <a:pPr marL="457200" indent="-457200" algn="just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tr-TR" sz="2400" spc="50" dirty="0" smtClean="0">
                <a:ln w="11430"/>
                <a:ea typeface="Tahoma" pitchFamily="34" charset="0"/>
                <a:cs typeface="Tahoma" pitchFamily="34" charset="0"/>
              </a:rPr>
              <a:t>Karşılaştıkları hatalar ve yanlış uygulamaları Bilgi işlem personeline bildirmeli.</a:t>
            </a:r>
          </a:p>
          <a:p>
            <a:pPr marL="457200" indent="-457200" algn="just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tr-TR" sz="2400" dirty="0" smtClean="0">
                <a:ea typeface="Tahoma" pitchFamily="34" charset="0"/>
                <a:cs typeface="Tahoma" pitchFamily="34" charset="0"/>
              </a:rPr>
              <a:t>Hemşireler Tedavi uygulamasına başlamadan önce elektronik olarak 5 doğrulamayı </a:t>
            </a:r>
            <a:r>
              <a:rPr lang="tr-TR" sz="2400" dirty="0">
                <a:ea typeface="Tahoma" pitchFamily="34" charset="0"/>
                <a:cs typeface="Tahoma" pitchFamily="34" charset="0"/>
              </a:rPr>
              <a:t>yapması gerekiyor (doğru hasta, doğru ilaç, doğru doz, doğru yol ve doğru zaman</a:t>
            </a:r>
            <a:r>
              <a:rPr lang="tr-TR" sz="2400" dirty="0" smtClean="0">
                <a:ea typeface="Tahoma" pitchFamily="34" charset="0"/>
                <a:cs typeface="Tahoma" pitchFamily="34" charset="0"/>
              </a:rPr>
              <a:t>)</a:t>
            </a:r>
          </a:p>
          <a:p>
            <a:pPr marL="457200" indent="-457200" algn="just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tr-TR" sz="2400" dirty="0" smtClean="0">
                <a:ea typeface="Tahoma" pitchFamily="34" charset="0"/>
                <a:cs typeface="Tahoma" pitchFamily="34" charset="0"/>
              </a:rPr>
              <a:t>Karar destek sistemi uyarılarına dikkat etmeli uyarılara göre tedavi, bakım vb. işlemler yapılmalıdır</a:t>
            </a:r>
          </a:p>
        </p:txBody>
      </p:sp>
    </p:spTree>
    <p:extLst>
      <p:ext uri="{BB962C8B-B14F-4D97-AF65-F5344CB8AC3E}">
        <p14:creationId xmlns:p14="http://schemas.microsoft.com/office/powerpoint/2010/main" val="103082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6 Metin kutusu"/>
          <p:cNvSpPr txBox="1"/>
          <p:nvPr/>
        </p:nvSpPr>
        <p:spPr>
          <a:xfrm>
            <a:off x="982826" y="1052736"/>
            <a:ext cx="1081571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tr-TR" sz="2400" spc="50" dirty="0" smtClean="0">
                <a:ln w="11430"/>
                <a:ea typeface="Tahoma" pitchFamily="34" charset="0"/>
                <a:cs typeface="Tahoma" pitchFamily="34" charset="0"/>
              </a:rPr>
              <a:t>Adaptasyon süreci için çalışanlarımız direnç gösterdi.</a:t>
            </a:r>
          </a:p>
          <a:p>
            <a:pPr marL="457200" indent="-457200" algn="just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tr-TR" sz="2400" spc="50" dirty="0" smtClean="0">
                <a:ln w="11430"/>
                <a:ea typeface="Tahoma" pitchFamily="34" charset="0"/>
                <a:cs typeface="Tahoma" pitchFamily="34" charset="0"/>
              </a:rPr>
              <a:t>Bazı çalışanlarımız tayin istedi.</a:t>
            </a:r>
          </a:p>
          <a:p>
            <a:pPr marL="457200" indent="-457200" algn="just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tr-TR" sz="2400" spc="50" dirty="0" smtClean="0">
                <a:ln w="11430"/>
                <a:ea typeface="Tahoma" pitchFamily="34" charset="0"/>
                <a:cs typeface="Tahoma" pitchFamily="34" charset="0"/>
              </a:rPr>
              <a:t>Bazı çalışanlarımız hastanemizde her bilgi tabletlere kaydediyor diye bizi </a:t>
            </a:r>
            <a:r>
              <a:rPr lang="tr-TR" sz="2400" spc="50" dirty="0" err="1" smtClean="0">
                <a:ln w="11430"/>
                <a:ea typeface="Tahoma" pitchFamily="34" charset="0"/>
                <a:cs typeface="Tahoma" pitchFamily="34" charset="0"/>
              </a:rPr>
              <a:t>BİMER’ere</a:t>
            </a:r>
            <a:r>
              <a:rPr lang="tr-TR" sz="2400" spc="50" dirty="0" smtClean="0">
                <a:ln w="11430"/>
                <a:ea typeface="Tahoma" pitchFamily="34" charset="0"/>
                <a:cs typeface="Tahoma" pitchFamily="34" charset="0"/>
              </a:rPr>
              <a:t> şikayet etti.</a:t>
            </a:r>
          </a:p>
          <a:p>
            <a:pPr marL="457200" indent="-457200" algn="just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tr-TR" sz="2400" spc="50" dirty="0" smtClean="0">
                <a:ln w="11430"/>
                <a:ea typeface="Tahoma" pitchFamily="34" charset="0"/>
                <a:cs typeface="Tahoma" pitchFamily="34" charset="0"/>
              </a:rPr>
              <a:t>Eğitim verdiğimiz, bu işi bu yapacak dediğimiz bazı çalışanlarımız sertifikasyon için gelindiği gün rapor aldı işe gelmedi.</a:t>
            </a:r>
          </a:p>
          <a:p>
            <a:pPr marL="457200" indent="-457200" algn="just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tr-TR" sz="2400" spc="50" dirty="0" smtClean="0">
                <a:ln w="11430"/>
                <a:ea typeface="Tahoma" pitchFamily="34" charset="0"/>
                <a:cs typeface="Tahoma" pitchFamily="34" charset="0"/>
              </a:rPr>
              <a:t>Uygulamanın hasta başında yapılabilmesi için bir hasta tedavi aracımız yoktu bunun için hasta tedavi tepsileri kullanıldı buda hemşire arkadaşlarımızın işlerini oldukça güçleştirdi. </a:t>
            </a:r>
          </a:p>
          <a:p>
            <a:pPr marL="457200" indent="-457200" algn="just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tr-TR" sz="2400" spc="50" dirty="0" smtClean="0">
                <a:ln w="11430"/>
                <a:ea typeface="Tahoma" pitchFamily="34" charset="0"/>
                <a:cs typeface="Tahoma" pitchFamily="34" charset="0"/>
              </a:rPr>
              <a:t>Hasta başında kapalı ilaç uygulamasına başladığımızda hastalarımızdan farklı tepkiler aldık.</a:t>
            </a:r>
          </a:p>
          <a:p>
            <a:pPr marL="457200" indent="-457200" algn="just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tr-TR" sz="2400" spc="50" dirty="0" smtClean="0">
                <a:ln w="11430"/>
                <a:ea typeface="Tahoma" pitchFamily="34" charset="0"/>
                <a:cs typeface="Tahoma" pitchFamily="34" charset="0"/>
              </a:rPr>
              <a:t>İlk başlarda </a:t>
            </a:r>
            <a:r>
              <a:rPr lang="tr-TR" sz="2400" spc="50" dirty="0" err="1" smtClean="0">
                <a:ln w="11430"/>
                <a:ea typeface="Tahoma" pitchFamily="34" charset="0"/>
                <a:cs typeface="Tahoma" pitchFamily="34" charset="0"/>
              </a:rPr>
              <a:t>wifi</a:t>
            </a:r>
            <a:r>
              <a:rPr lang="tr-TR" sz="2400" spc="50" dirty="0" smtClean="0">
                <a:ln w="11430"/>
                <a:ea typeface="Tahoma" pitchFamily="34" charset="0"/>
                <a:cs typeface="Tahoma" pitchFamily="34" charset="0"/>
              </a:rPr>
              <a:t> alt yapımızı güçlendirdiğimizi düşünmüştük bazı odaların iç kısımlarında tablet uygulamamız </a:t>
            </a:r>
            <a:r>
              <a:rPr lang="tr-TR" sz="2400" spc="50" dirty="0" err="1" smtClean="0">
                <a:ln w="11430"/>
                <a:ea typeface="Tahoma" pitchFamily="34" charset="0"/>
                <a:cs typeface="Tahoma" pitchFamily="34" charset="0"/>
              </a:rPr>
              <a:t>wifi</a:t>
            </a:r>
            <a:r>
              <a:rPr lang="tr-TR" sz="2400" spc="50" dirty="0" smtClean="0">
                <a:ln w="11430"/>
                <a:ea typeface="Tahoma" pitchFamily="34" charset="0"/>
                <a:cs typeface="Tahoma" pitchFamily="34" charset="0"/>
              </a:rPr>
              <a:t> göremediği için çalışmamış, doktorlarımızda bu durumdan çok şikayetçi olmuşlardı.</a:t>
            </a:r>
            <a:endParaRPr lang="tr-TR" sz="2400" spc="50" dirty="0">
              <a:ln w="1143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Başlık 1"/>
          <p:cNvSpPr txBox="1">
            <a:spLocks/>
          </p:cNvSpPr>
          <p:nvPr/>
        </p:nvSpPr>
        <p:spPr>
          <a:xfrm>
            <a:off x="982826" y="369011"/>
            <a:ext cx="11208568" cy="504055"/>
          </a:xfrm>
          <a:prstGeom prst="rect">
            <a:avLst/>
          </a:prstGeom>
          <a:solidFill>
            <a:srgbClr val="4290DE"/>
          </a:solidFill>
          <a:ln w="19050" cap="flat" cmpd="sng" algn="ctr">
            <a:solidFill>
              <a:schemeClr val="bg1"/>
            </a:solidFill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EMRAM Seviye 6 Sürecinde yaşadığımız sıkıntılar</a:t>
            </a:r>
            <a:endParaRPr lang="tr-TR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80" y="-27033"/>
            <a:ext cx="1296144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13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6 Metin kutusu"/>
          <p:cNvSpPr txBox="1"/>
          <p:nvPr/>
        </p:nvSpPr>
        <p:spPr>
          <a:xfrm>
            <a:off x="982826" y="1052736"/>
            <a:ext cx="1081571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tr-TR" sz="2400" spc="50" dirty="0" smtClean="0">
                <a:ln w="11430"/>
                <a:ea typeface="Tahoma" pitchFamily="34" charset="0"/>
                <a:cs typeface="Tahoma" pitchFamily="34" charset="0"/>
              </a:rPr>
              <a:t>Karar destek uygulamaları hakkında bilgi sahibi olmadığımız için çok az karar destek sistemi oluşturabilmiştik.</a:t>
            </a:r>
          </a:p>
          <a:p>
            <a:pPr marL="457200" indent="-457200" algn="just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tr-TR" sz="2400" spc="50" dirty="0" smtClean="0">
                <a:ln w="11430"/>
                <a:ea typeface="Tahoma" pitchFamily="34" charset="0"/>
                <a:cs typeface="Tahoma" pitchFamily="34" charset="0"/>
              </a:rPr>
              <a:t>Hemşire bakım planı gibi Hemşire karar destek uygulamalarını başka hastanelerden bulabilmiştik. </a:t>
            </a:r>
          </a:p>
          <a:p>
            <a:pPr marL="457200" indent="-457200" algn="just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tr-TR" sz="2400" spc="50" dirty="0" smtClean="0">
                <a:ln w="11430"/>
                <a:ea typeface="Tahoma" pitchFamily="34" charset="0"/>
                <a:cs typeface="Tahoma" pitchFamily="34" charset="0"/>
              </a:rPr>
              <a:t>Karar destek sistemi uygulamaları ile ilgili standart uygulamaların olmayışı işimizi çok zorlaştırmıştı.</a:t>
            </a:r>
          </a:p>
          <a:p>
            <a:pPr marL="457200" indent="-457200" algn="just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tr-TR" sz="2400" spc="50" dirty="0" smtClean="0">
                <a:ln w="11430"/>
                <a:ea typeface="Tahoma" pitchFamily="34" charset="0"/>
                <a:cs typeface="Tahoma" pitchFamily="34" charset="0"/>
              </a:rPr>
              <a:t>Karar destek sistemimiz aktif edildiğinde, doktorlarımız ve hemşirelerimiz çok fazla uyarı mesajı görmeye başladılar.</a:t>
            </a:r>
          </a:p>
          <a:p>
            <a:pPr marL="457200" indent="-457200" algn="just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tr-TR" sz="2400" spc="50" dirty="0" smtClean="0">
                <a:ln w="11430"/>
                <a:ea typeface="Tahoma" pitchFamily="34" charset="0"/>
                <a:cs typeface="Tahoma" pitchFamily="34" charset="0"/>
              </a:rPr>
              <a:t>İş zekası modülü için HBYS firmamız bizden ücret talep etmişti, şuanda tüm HBYS firmaları bunu ücretsiz vermekte. (Yönetici Takip)</a:t>
            </a:r>
          </a:p>
        </p:txBody>
      </p:sp>
      <p:sp>
        <p:nvSpPr>
          <p:cNvPr id="5" name="Başlık 1"/>
          <p:cNvSpPr txBox="1">
            <a:spLocks/>
          </p:cNvSpPr>
          <p:nvPr/>
        </p:nvSpPr>
        <p:spPr>
          <a:xfrm>
            <a:off x="982826" y="369011"/>
            <a:ext cx="11208568" cy="504055"/>
          </a:xfrm>
          <a:prstGeom prst="rect">
            <a:avLst/>
          </a:prstGeom>
          <a:solidFill>
            <a:srgbClr val="4290DE"/>
          </a:solidFill>
          <a:ln w="19050" cap="flat" cmpd="sng" algn="ctr">
            <a:solidFill>
              <a:schemeClr val="bg1"/>
            </a:solidFill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EMRAM Seviye 6 Sürecinde </a:t>
            </a:r>
            <a:r>
              <a:rPr lang="tr-TR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yaşadığımız sıkıntılar</a:t>
            </a:r>
            <a:endParaRPr lang="tr-TR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80" y="-27033"/>
            <a:ext cx="1296144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08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6 Metin kutusu"/>
          <p:cNvSpPr txBox="1"/>
          <p:nvPr/>
        </p:nvSpPr>
        <p:spPr>
          <a:xfrm>
            <a:off x="982826" y="1052736"/>
            <a:ext cx="10815718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tr-TR" sz="2400" spc="50" dirty="0">
                <a:ln w="11430"/>
                <a:ea typeface="Tahoma" pitchFamily="34" charset="0"/>
                <a:cs typeface="Tahoma" pitchFamily="34" charset="0"/>
              </a:rPr>
              <a:t>İşgücü verimliliği ve veri doğruluğu artırıldı.</a:t>
            </a:r>
          </a:p>
          <a:p>
            <a:pPr marL="457200" indent="-457200" algn="just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tr-TR" sz="2400" spc="50" dirty="0">
                <a:ln w="11430"/>
                <a:ea typeface="Tahoma" pitchFamily="34" charset="0"/>
                <a:cs typeface="Tahoma" pitchFamily="34" charset="0"/>
              </a:rPr>
              <a:t>Her yerden her an bilgiye erişim ile çalışan memnuniyeti sağlandı.</a:t>
            </a:r>
          </a:p>
          <a:p>
            <a:pPr marL="457200" indent="-457200" algn="just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tr-TR" sz="2400" spc="50" dirty="0">
                <a:ln w="11430"/>
                <a:ea typeface="Tahoma" pitchFamily="34" charset="0"/>
                <a:cs typeface="Tahoma" pitchFamily="34" charset="0"/>
              </a:rPr>
              <a:t>Hastaya ayrılan vaktin artması sağlandı.</a:t>
            </a:r>
          </a:p>
          <a:p>
            <a:pPr marL="457200" indent="-457200" algn="just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tr-TR" sz="2400" spc="50" dirty="0">
                <a:ln w="11430"/>
                <a:ea typeface="Tahoma" pitchFamily="34" charset="0"/>
                <a:cs typeface="Tahoma" pitchFamily="34" charset="0"/>
              </a:rPr>
              <a:t>Hasta bakım hizmetlerinin kalitesi arttı.</a:t>
            </a:r>
          </a:p>
          <a:p>
            <a:pPr marL="457200" indent="-457200" algn="just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tr-TR" sz="2400" spc="50" dirty="0">
                <a:ln w="11430"/>
                <a:ea typeface="Tahoma" pitchFamily="34" charset="0"/>
                <a:cs typeface="Tahoma" pitchFamily="34" charset="0"/>
              </a:rPr>
              <a:t>İlaç-ilaç etkileşimi , Doz aşımı kontrolleri, ilaç- alerji, ilaç-</a:t>
            </a:r>
            <a:r>
              <a:rPr lang="tr-TR" sz="2400" spc="50" dirty="0" err="1">
                <a:ln w="11430"/>
                <a:ea typeface="Tahoma" pitchFamily="34" charset="0"/>
                <a:cs typeface="Tahoma" pitchFamily="34" charset="0"/>
              </a:rPr>
              <a:t>laboratuar</a:t>
            </a:r>
            <a:r>
              <a:rPr lang="tr-TR" sz="2400" spc="50" dirty="0">
                <a:ln w="11430"/>
                <a:ea typeface="Tahoma" pitchFamily="34" charset="0"/>
                <a:cs typeface="Tahoma" pitchFamily="34" charset="0"/>
              </a:rPr>
              <a:t> ,ilaç-besin, ilaç-hasta </a:t>
            </a:r>
            <a:r>
              <a:rPr lang="tr-TR" sz="2400" spc="50" dirty="0" err="1">
                <a:ln w="11430"/>
                <a:ea typeface="Tahoma" pitchFamily="34" charset="0"/>
                <a:cs typeface="Tahoma" pitchFamily="34" charset="0"/>
              </a:rPr>
              <a:t>kontrendikasyonları</a:t>
            </a:r>
            <a:r>
              <a:rPr lang="tr-TR" sz="2400" spc="50" dirty="0">
                <a:ln w="11430"/>
                <a:ea typeface="Tahoma" pitchFamily="34" charset="0"/>
                <a:cs typeface="Tahoma" pitchFamily="34" charset="0"/>
              </a:rPr>
              <a:t> ,Klinik protokol ve eczane kontrolü sağlanmış ve oluşabilecek hatalara karşı önlemler alınmıştır</a:t>
            </a:r>
            <a:r>
              <a:rPr lang="tr-TR" sz="2400" spc="50" dirty="0" smtClean="0">
                <a:ln w="11430"/>
                <a:ea typeface="Tahoma" pitchFamily="34" charset="0"/>
                <a:cs typeface="Tahoma" pitchFamily="34" charset="0"/>
              </a:rPr>
              <a:t>.(ECZANE KDS)</a:t>
            </a:r>
            <a:endParaRPr lang="tr-TR" sz="2400" spc="50" dirty="0">
              <a:ln w="11430"/>
              <a:ea typeface="Tahoma" pitchFamily="34" charset="0"/>
              <a:cs typeface="Tahoma" pitchFamily="34" charset="0"/>
            </a:endParaRPr>
          </a:p>
          <a:p>
            <a:pPr marL="457200" indent="-457200" algn="just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tr-TR" sz="2400" spc="50" dirty="0">
                <a:ln w="11430"/>
                <a:ea typeface="Tahoma" pitchFamily="34" charset="0"/>
                <a:cs typeface="Tahoma" pitchFamily="34" charset="0"/>
              </a:rPr>
              <a:t>Servislere yönelik klinik tanı algoritmaları oluşturulmuş, hekimlerin  ve hemşirelerin kullanımına sunulmuştur. (HEKİM KDS , HEMŞİRE KDS)</a:t>
            </a:r>
          </a:p>
          <a:p>
            <a:pPr marL="457200" indent="-457200" algn="just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tr-TR" sz="2400" spc="50" dirty="0">
                <a:ln w="11430"/>
                <a:ea typeface="Tahoma" pitchFamily="34" charset="0"/>
                <a:cs typeface="Tahoma" pitchFamily="34" charset="0"/>
              </a:rPr>
              <a:t>Hızlı cevap,  anında analiz, doğru karar, etkin takım çalışması,  zaman </a:t>
            </a:r>
            <a:r>
              <a:rPr lang="tr-TR" sz="2400" spc="50" dirty="0" smtClean="0">
                <a:ln w="11430"/>
                <a:ea typeface="Tahoma" pitchFamily="34" charset="0"/>
                <a:cs typeface="Tahoma" pitchFamily="34" charset="0"/>
              </a:rPr>
              <a:t>tasarrufu, veri </a:t>
            </a:r>
            <a:r>
              <a:rPr lang="tr-TR" sz="2400" spc="50" dirty="0">
                <a:ln w="11430"/>
                <a:ea typeface="Tahoma" pitchFamily="34" charset="0"/>
                <a:cs typeface="Tahoma" pitchFamily="34" charset="0"/>
              </a:rPr>
              <a:t>kaynaklarını iyi kullanabilme</a:t>
            </a:r>
            <a:r>
              <a:rPr lang="tr-TR" sz="2400" spc="50" dirty="0" smtClean="0">
                <a:ln w="11430"/>
                <a:ea typeface="Tahoma" pitchFamily="34" charset="0"/>
                <a:cs typeface="Tahoma" pitchFamily="34" charset="0"/>
              </a:rPr>
              <a:t>, hasta </a:t>
            </a:r>
            <a:r>
              <a:rPr lang="tr-TR" sz="2400" spc="50" dirty="0">
                <a:ln w="11430"/>
                <a:ea typeface="Tahoma" pitchFamily="34" charset="0"/>
                <a:cs typeface="Tahoma" pitchFamily="34" charset="0"/>
              </a:rPr>
              <a:t>güvenliğinde başarı gibi etkin özellikleri ile çalışan personelin memnuniyetleri arttırılmıştır</a:t>
            </a:r>
            <a:r>
              <a:rPr lang="tr-TR" sz="2400" spc="50" dirty="0" smtClean="0">
                <a:ln w="11430"/>
                <a:ea typeface="Tahoma" pitchFamily="34" charset="0"/>
                <a:cs typeface="Tahoma" pitchFamily="34" charset="0"/>
              </a:rPr>
              <a:t>.</a:t>
            </a:r>
          </a:p>
          <a:p>
            <a:pPr marL="457200" indent="-457200" algn="just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tr-TR" sz="2400" spc="50" dirty="0" smtClean="0">
                <a:ln w="11430"/>
                <a:ea typeface="Tahoma" pitchFamily="34" charset="0"/>
                <a:cs typeface="Tahoma" pitchFamily="34" charset="0"/>
              </a:rPr>
              <a:t>Kağıt kullanım oranında azalma sağlanmıştır.</a:t>
            </a:r>
          </a:p>
        </p:txBody>
      </p:sp>
      <p:sp>
        <p:nvSpPr>
          <p:cNvPr id="5" name="Başlık 1"/>
          <p:cNvSpPr txBox="1">
            <a:spLocks/>
          </p:cNvSpPr>
          <p:nvPr/>
        </p:nvSpPr>
        <p:spPr>
          <a:xfrm>
            <a:off x="982826" y="369011"/>
            <a:ext cx="11208568" cy="504055"/>
          </a:xfrm>
          <a:prstGeom prst="rect">
            <a:avLst/>
          </a:prstGeom>
          <a:solidFill>
            <a:srgbClr val="4290DE"/>
          </a:solidFill>
          <a:ln w="19050" cap="flat" cmpd="sng" algn="ctr">
            <a:solidFill>
              <a:schemeClr val="bg1"/>
            </a:solidFill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EMRAM Seviye 6 </a:t>
            </a:r>
            <a:r>
              <a:rPr lang="tr-TR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Bize kazandırdıkları kazanımlar</a:t>
            </a:r>
            <a:endParaRPr lang="tr-TR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80" y="-27033"/>
            <a:ext cx="1296144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5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1"/>
          <p:cNvSpPr>
            <a:spLocks noGrp="1"/>
          </p:cNvSpPr>
          <p:nvPr>
            <p:ph type="title"/>
          </p:nvPr>
        </p:nvSpPr>
        <p:spPr>
          <a:xfrm>
            <a:off x="982826" y="369011"/>
            <a:ext cx="11208568" cy="504055"/>
          </a:xfrm>
          <a:solidFill>
            <a:srgbClr val="4290DE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3200" spc="50" dirty="0">
                <a:ln w="11430"/>
                <a:ea typeface="Tahoma" pitchFamily="34" charset="0"/>
                <a:cs typeface="Tahoma" pitchFamily="34" charset="0"/>
              </a:rPr>
              <a:t>İdari ve Mali İşler Müdürü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80" y="-27033"/>
            <a:ext cx="1296144" cy="1296144"/>
          </a:xfrm>
          <a:prstGeom prst="rect">
            <a:avLst/>
          </a:prstGeom>
        </p:spPr>
      </p:pic>
      <p:sp>
        <p:nvSpPr>
          <p:cNvPr id="7" name="6 Metin kutusu"/>
          <p:cNvSpPr txBox="1"/>
          <p:nvPr/>
        </p:nvSpPr>
        <p:spPr>
          <a:xfrm>
            <a:off x="984808" y="2131579"/>
            <a:ext cx="9935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rgbClr val="C00000"/>
              </a:buClr>
            </a:pPr>
            <a:r>
              <a:rPr lang="tr-TR" sz="4000" spc="50" dirty="0" smtClean="0">
                <a:ln w="11430"/>
                <a:solidFill>
                  <a:srgbClr val="C00000"/>
                </a:solidFill>
                <a:ea typeface="Tahoma" pitchFamily="34" charset="0"/>
                <a:cs typeface="Tahoma" pitchFamily="34" charset="0"/>
              </a:rPr>
              <a:t>Dinlediğiniz için teşekkürler.</a:t>
            </a:r>
            <a:endParaRPr lang="tr-TR" sz="4000" spc="50" dirty="0">
              <a:ln w="11430"/>
              <a:solidFill>
                <a:srgbClr val="C0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6 Metin kutusu"/>
          <p:cNvSpPr txBox="1"/>
          <p:nvPr/>
        </p:nvSpPr>
        <p:spPr>
          <a:xfrm>
            <a:off x="5952672" y="4437112"/>
            <a:ext cx="6192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tr-TR" sz="4000" spc="50" dirty="0" smtClean="0">
                <a:ln w="11430"/>
                <a:ea typeface="Tahoma" pitchFamily="34" charset="0"/>
                <a:cs typeface="Tahoma" pitchFamily="34" charset="0"/>
              </a:rPr>
              <a:t>Nurullah DAVRAN</a:t>
            </a:r>
            <a:br>
              <a:rPr lang="tr-TR" sz="4000" spc="50" dirty="0" smtClean="0">
                <a:ln w="11430"/>
                <a:ea typeface="Tahoma" pitchFamily="34" charset="0"/>
                <a:cs typeface="Tahoma" pitchFamily="34" charset="0"/>
              </a:rPr>
            </a:br>
            <a:r>
              <a:rPr lang="tr-TR" sz="4000" spc="50" dirty="0" smtClean="0">
                <a:ln w="11430"/>
                <a:ea typeface="Tahoma" pitchFamily="34" charset="0"/>
                <a:cs typeface="Tahoma" pitchFamily="34" charset="0"/>
              </a:rPr>
              <a:t>İdari ve Mali İşler Müdürü</a:t>
            </a:r>
          </a:p>
        </p:txBody>
      </p:sp>
    </p:spTree>
    <p:extLst>
      <p:ext uri="{BB962C8B-B14F-4D97-AF65-F5344CB8AC3E}">
        <p14:creationId xmlns:p14="http://schemas.microsoft.com/office/powerpoint/2010/main" val="66561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058225"/>
              </p:ext>
            </p:extLst>
          </p:nvPr>
        </p:nvGraphicFramePr>
        <p:xfrm>
          <a:off x="2452662" y="1785926"/>
          <a:ext cx="7215238" cy="2946820"/>
        </p:xfrm>
        <a:graphic>
          <a:graphicData uri="http://schemas.openxmlformats.org/drawingml/2006/table">
            <a:tbl>
              <a:tblPr/>
              <a:tblGrid>
                <a:gridCol w="58752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99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89364">
                <a:tc>
                  <a:txBody>
                    <a:bodyPr/>
                    <a:lstStyle/>
                    <a:p>
                      <a:pPr algn="l" fontAlgn="b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Yatak Sayısı: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9364">
                <a:tc>
                  <a:txBody>
                    <a:bodyPr/>
                    <a:lstStyle/>
                    <a:p>
                      <a:pPr algn="l" fontAlgn="b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Poliklinik Sayısı: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tr-TR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9364">
                <a:tc>
                  <a:txBody>
                    <a:bodyPr/>
                    <a:lstStyle/>
                    <a:p>
                      <a:pPr algn="l" fontAlgn="b"/>
                      <a:r>
                        <a:rPr lang="tr-TR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Ameliyat Masası:</a:t>
                      </a:r>
                      <a:endParaRPr lang="tr-TR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tr-TR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9364">
                <a:tc>
                  <a:txBody>
                    <a:bodyPr/>
                    <a:lstStyle/>
                    <a:p>
                      <a:pPr algn="l" fontAlgn="b"/>
                      <a:r>
                        <a:rPr lang="tr-TR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Doğum Salonu:</a:t>
                      </a:r>
                      <a:endParaRPr lang="tr-TR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tr-TR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9364">
                <a:tc>
                  <a:txBody>
                    <a:bodyPr/>
                    <a:lstStyle/>
                    <a:p>
                      <a:pPr algn="l" fontAlgn="b"/>
                      <a:r>
                        <a:rPr lang="tr-TR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Yoğun Bakım Salonu</a:t>
                      </a:r>
                      <a:endParaRPr lang="tr-TR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tr-TR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Başlık 1"/>
          <p:cNvSpPr>
            <a:spLocks noGrp="1"/>
          </p:cNvSpPr>
          <p:nvPr>
            <p:ph type="title"/>
          </p:nvPr>
        </p:nvSpPr>
        <p:spPr>
          <a:xfrm>
            <a:off x="982826" y="369011"/>
            <a:ext cx="11208568" cy="504055"/>
          </a:xfrm>
          <a:solidFill>
            <a:srgbClr val="4290DE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Genel Bilgiler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80" y="-27033"/>
            <a:ext cx="1296144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46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0694229"/>
              </p:ext>
            </p:extLst>
          </p:nvPr>
        </p:nvGraphicFramePr>
        <p:xfrm>
          <a:off x="407368" y="1636431"/>
          <a:ext cx="5286380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087430"/>
              </p:ext>
            </p:extLst>
          </p:nvPr>
        </p:nvGraphicFramePr>
        <p:xfrm>
          <a:off x="5693748" y="2276872"/>
          <a:ext cx="5474888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51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497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2800" dirty="0" smtClean="0">
                          <a:solidFill>
                            <a:schemeClr val="bg1"/>
                          </a:solidFill>
                        </a:rPr>
                        <a:t>Acil Muayene:</a:t>
                      </a:r>
                      <a:endParaRPr lang="tr-TR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527BC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2800" dirty="0" smtClean="0">
                          <a:solidFill>
                            <a:schemeClr val="bg1"/>
                          </a:solidFill>
                        </a:rPr>
                        <a:t>57.094</a:t>
                      </a:r>
                      <a:endParaRPr lang="tr-TR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527B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800" dirty="0" smtClean="0">
                          <a:solidFill>
                            <a:schemeClr val="bg1"/>
                          </a:solidFill>
                        </a:rPr>
                        <a:t>Poliklinik Muayene:</a:t>
                      </a:r>
                      <a:endParaRPr lang="tr-TR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6A33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2800" dirty="0" smtClean="0">
                          <a:solidFill>
                            <a:schemeClr val="bg1"/>
                          </a:solidFill>
                        </a:rPr>
                        <a:t>64.259</a:t>
                      </a:r>
                      <a:endParaRPr lang="tr-TR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6A3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6224">
                <a:tc>
                  <a:txBody>
                    <a:bodyPr/>
                    <a:lstStyle/>
                    <a:p>
                      <a:r>
                        <a:rPr lang="tr-TR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Diş Kliniği Muayene:</a:t>
                      </a:r>
                      <a:endParaRPr lang="tr-TR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7C21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9.350</a:t>
                      </a:r>
                      <a:endParaRPr lang="tr-TR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7C2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6224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Evde Bakım Muayene: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2800" dirty="0" smtClean="0"/>
                        <a:t>1.715</a:t>
                      </a:r>
                      <a:endParaRPr lang="tr-TR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6224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Hemodiyaliz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2800" dirty="0" smtClean="0"/>
                        <a:t>224</a:t>
                      </a:r>
                      <a:endParaRPr lang="tr-TR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6224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Yatış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2800" dirty="0" smtClean="0"/>
                        <a:t>2.545</a:t>
                      </a:r>
                      <a:endParaRPr lang="tr-TR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8" name="Başlık 1"/>
          <p:cNvSpPr txBox="1">
            <a:spLocks/>
          </p:cNvSpPr>
          <p:nvPr/>
        </p:nvSpPr>
        <p:spPr>
          <a:xfrm>
            <a:off x="982826" y="369011"/>
            <a:ext cx="11208568" cy="504055"/>
          </a:xfrm>
          <a:prstGeom prst="rect">
            <a:avLst/>
          </a:prstGeom>
          <a:solidFill>
            <a:srgbClr val="4290DE"/>
          </a:solidFill>
          <a:ln w="19050" cap="flat" cmpd="sng" algn="ctr">
            <a:solidFill>
              <a:schemeClr val="bg1"/>
            </a:solidFill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Hasta </a:t>
            </a:r>
            <a:r>
              <a:rPr lang="tr-TR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Başvuru Sayıları 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80" y="-27033"/>
            <a:ext cx="1296144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94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390702"/>
              </p:ext>
            </p:extLst>
          </p:nvPr>
        </p:nvGraphicFramePr>
        <p:xfrm>
          <a:off x="2452662" y="1785926"/>
          <a:ext cx="7215238" cy="2291146"/>
        </p:xfrm>
        <a:graphic>
          <a:graphicData uri="http://schemas.openxmlformats.org/drawingml/2006/table">
            <a:tbl>
              <a:tblPr/>
              <a:tblGrid>
                <a:gridCol w="58752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99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89364">
                <a:tc>
                  <a:txBody>
                    <a:bodyPr/>
                    <a:lstStyle/>
                    <a:p>
                      <a:pPr algn="l" fontAlgn="b"/>
                      <a:r>
                        <a:rPr lang="tr-TR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Uzman Hekim Sayısı: </a:t>
                      </a:r>
                      <a:endParaRPr lang="tr-TR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tr-TR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9364">
                <a:tc>
                  <a:txBody>
                    <a:bodyPr/>
                    <a:lstStyle/>
                    <a:p>
                      <a:pPr algn="l" fontAlgn="b"/>
                      <a:r>
                        <a:rPr lang="tr-TR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Pratisyen</a:t>
                      </a:r>
                      <a:r>
                        <a:rPr lang="tr-TR" sz="28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Hekim Sayısı</a:t>
                      </a:r>
                      <a:r>
                        <a:rPr lang="tr-TR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: </a:t>
                      </a:r>
                      <a:endParaRPr lang="tr-TR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tr-TR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9364">
                <a:tc>
                  <a:txBody>
                    <a:bodyPr/>
                    <a:lstStyle/>
                    <a:p>
                      <a:pPr algn="l" fontAlgn="b"/>
                      <a:r>
                        <a:rPr lang="tr-TR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Diş Tabip</a:t>
                      </a:r>
                      <a:r>
                        <a:rPr lang="tr-TR" sz="28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Sayısı</a:t>
                      </a:r>
                      <a:r>
                        <a:rPr lang="tr-TR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: </a:t>
                      </a:r>
                      <a:endParaRPr lang="tr-TR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tr-TR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3054">
                <a:tc>
                  <a:txBody>
                    <a:bodyPr/>
                    <a:lstStyle/>
                    <a:p>
                      <a:pPr algn="l" fontAlgn="b"/>
                      <a:r>
                        <a:rPr lang="tr-TR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Toplam Doktor</a:t>
                      </a:r>
                      <a:r>
                        <a:rPr lang="tr-TR" sz="2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Sayısı</a:t>
                      </a:r>
                      <a:r>
                        <a:rPr lang="tr-TR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:</a:t>
                      </a:r>
                      <a:endParaRPr lang="tr-TR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  <a:endParaRPr lang="tr-TR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8" name="Başlık 1"/>
          <p:cNvSpPr txBox="1">
            <a:spLocks/>
          </p:cNvSpPr>
          <p:nvPr/>
        </p:nvSpPr>
        <p:spPr>
          <a:xfrm>
            <a:off x="982826" y="369011"/>
            <a:ext cx="11208568" cy="504055"/>
          </a:xfrm>
          <a:prstGeom prst="rect">
            <a:avLst/>
          </a:prstGeom>
          <a:solidFill>
            <a:srgbClr val="4290DE"/>
          </a:solidFill>
          <a:ln w="19050" cap="flat" cmpd="sng" algn="ctr">
            <a:solidFill>
              <a:schemeClr val="bg1"/>
            </a:solidFill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Doktor Sayıları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80" y="-27033"/>
            <a:ext cx="1296144" cy="1296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1"/>
          <p:cNvSpPr txBox="1">
            <a:spLocks/>
          </p:cNvSpPr>
          <p:nvPr/>
        </p:nvSpPr>
        <p:spPr>
          <a:xfrm>
            <a:off x="982826" y="369011"/>
            <a:ext cx="11208568" cy="504055"/>
          </a:xfrm>
          <a:prstGeom prst="rect">
            <a:avLst/>
          </a:prstGeom>
          <a:solidFill>
            <a:srgbClr val="4290DE"/>
          </a:solidFill>
          <a:ln w="19050" cap="flat" cmpd="sng" algn="ctr">
            <a:solidFill>
              <a:schemeClr val="bg1"/>
            </a:solidFill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Personel Sayıları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80" y="-27033"/>
            <a:ext cx="1296144" cy="1296144"/>
          </a:xfrm>
          <a:prstGeom prst="rect">
            <a:avLst/>
          </a:prstGeom>
        </p:spPr>
      </p:pic>
      <p:graphicFrame>
        <p:nvGraphicFramePr>
          <p:cNvPr id="10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272071"/>
              </p:ext>
            </p:extLst>
          </p:nvPr>
        </p:nvGraphicFramePr>
        <p:xfrm>
          <a:off x="982826" y="1665155"/>
          <a:ext cx="10009718" cy="2946820"/>
        </p:xfrm>
        <a:graphic>
          <a:graphicData uri="http://schemas.openxmlformats.org/drawingml/2006/table">
            <a:tbl>
              <a:tblPr/>
              <a:tblGrid>
                <a:gridCol w="81507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589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89364">
                <a:tc>
                  <a:txBody>
                    <a:bodyPr/>
                    <a:lstStyle/>
                    <a:p>
                      <a:pPr algn="l" fontAlgn="b"/>
                      <a:r>
                        <a:rPr lang="tr-TR" sz="2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Toplam Sağlık Personeli:</a:t>
                      </a:r>
                      <a:endParaRPr lang="tr-TR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97</a:t>
                      </a:r>
                      <a:endParaRPr lang="tr-TR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9364">
                <a:tc>
                  <a:txBody>
                    <a:bodyPr/>
                    <a:lstStyle/>
                    <a:p>
                      <a:pPr algn="l" fontAlgn="b"/>
                      <a:r>
                        <a:rPr lang="tr-TR" sz="2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Toplam İdari Personel: </a:t>
                      </a:r>
                      <a:endParaRPr lang="tr-TR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  <a:endParaRPr lang="tr-TR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9364">
                <a:tc>
                  <a:txBody>
                    <a:bodyPr/>
                    <a:lstStyle/>
                    <a:p>
                      <a:pPr algn="l" fontAlgn="b"/>
                      <a:r>
                        <a:rPr lang="tr-TR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Kadroya geçirilen Taşeron İşçi</a:t>
                      </a:r>
                      <a:endParaRPr lang="tr-TR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  <a:endParaRPr lang="tr-TR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9364">
                <a:tc>
                  <a:txBody>
                    <a:bodyPr/>
                    <a:lstStyle/>
                    <a:p>
                      <a:pPr algn="l" fontAlgn="b"/>
                      <a:r>
                        <a:rPr lang="tr-TR" sz="2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Kadroya geçirilmeyen Taşeron İşçi (Bilgi İşlem Personeli)</a:t>
                      </a:r>
                      <a:endParaRPr lang="tr-TR" sz="2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tr-TR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9364">
                <a:tc>
                  <a:txBody>
                    <a:bodyPr/>
                    <a:lstStyle/>
                    <a:p>
                      <a:pPr algn="l" fontAlgn="b"/>
                      <a:r>
                        <a:rPr lang="tr-TR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Toplam Çalışan Personel</a:t>
                      </a:r>
                      <a:endParaRPr lang="tr-TR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161</a:t>
                      </a:r>
                      <a:endParaRPr lang="tr-TR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Emre\Desktop\re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1535818"/>
            <a:ext cx="4770648" cy="520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6546168" y="2060848"/>
            <a:ext cx="45183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1- </a:t>
            </a:r>
            <a:r>
              <a:rPr lang="tr-TR" dirty="0" smtClean="0"/>
              <a:t>  SUNUCU </a:t>
            </a:r>
            <a:r>
              <a:rPr lang="tr-TR" dirty="0"/>
              <a:t>3 ADET</a:t>
            </a:r>
          </a:p>
          <a:p>
            <a:r>
              <a:rPr lang="tr-TR" dirty="0"/>
              <a:t>2- </a:t>
            </a:r>
            <a:r>
              <a:rPr lang="tr-TR" dirty="0" smtClean="0"/>
              <a:t>  BİLGİSAYAR </a:t>
            </a:r>
            <a:r>
              <a:rPr lang="tr-TR" dirty="0"/>
              <a:t>85 ADET</a:t>
            </a:r>
          </a:p>
          <a:p>
            <a:r>
              <a:rPr lang="tr-TR" dirty="0">
                <a:solidFill>
                  <a:srgbClr val="FF0000"/>
                </a:solidFill>
              </a:rPr>
              <a:t>3- </a:t>
            </a:r>
            <a:r>
              <a:rPr lang="tr-TR" dirty="0" smtClean="0">
                <a:solidFill>
                  <a:srgbClr val="FF0000"/>
                </a:solidFill>
              </a:rPr>
              <a:t>  TABLET </a:t>
            </a:r>
            <a:r>
              <a:rPr lang="tr-TR" dirty="0">
                <a:solidFill>
                  <a:srgbClr val="FF0000"/>
                </a:solidFill>
              </a:rPr>
              <a:t>13 ADET</a:t>
            </a:r>
          </a:p>
          <a:p>
            <a:r>
              <a:rPr lang="tr-TR" dirty="0">
                <a:solidFill>
                  <a:srgbClr val="FF0000"/>
                </a:solidFill>
              </a:rPr>
              <a:t>4- </a:t>
            </a:r>
            <a:r>
              <a:rPr lang="tr-TR" dirty="0" smtClean="0">
                <a:solidFill>
                  <a:srgbClr val="FF0000"/>
                </a:solidFill>
              </a:rPr>
              <a:t>  ACCES </a:t>
            </a:r>
            <a:r>
              <a:rPr lang="tr-TR" dirty="0">
                <a:solidFill>
                  <a:srgbClr val="FF0000"/>
                </a:solidFill>
              </a:rPr>
              <a:t>POİNT 12 ADET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5-   TARAYICI </a:t>
            </a:r>
            <a:r>
              <a:rPr lang="tr-TR" dirty="0">
                <a:solidFill>
                  <a:srgbClr val="FF0000"/>
                </a:solidFill>
              </a:rPr>
              <a:t>9 </a:t>
            </a:r>
            <a:r>
              <a:rPr lang="tr-TR" dirty="0" smtClean="0">
                <a:solidFill>
                  <a:srgbClr val="FF0000"/>
                </a:solidFill>
              </a:rPr>
              <a:t>ADET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6-   BLUETOOTH BARKOD OKUYUCU 4 ADET</a:t>
            </a:r>
            <a:endParaRPr lang="tr-TR" dirty="0">
              <a:solidFill>
                <a:srgbClr val="FF0000"/>
              </a:solidFill>
            </a:endParaRPr>
          </a:p>
          <a:p>
            <a:r>
              <a:rPr lang="tr-TR" dirty="0"/>
              <a:t>6- </a:t>
            </a:r>
            <a:r>
              <a:rPr lang="tr-TR" dirty="0" smtClean="0"/>
              <a:t>  YAZICI </a:t>
            </a:r>
            <a:r>
              <a:rPr lang="tr-TR" dirty="0"/>
              <a:t>35 ADET</a:t>
            </a:r>
          </a:p>
          <a:p>
            <a:r>
              <a:rPr lang="tr-TR" dirty="0"/>
              <a:t>7- </a:t>
            </a:r>
            <a:r>
              <a:rPr lang="tr-TR" dirty="0" smtClean="0"/>
              <a:t>  BARKOD </a:t>
            </a:r>
            <a:r>
              <a:rPr lang="tr-TR" dirty="0"/>
              <a:t>YAZICI 16 ADET</a:t>
            </a:r>
          </a:p>
          <a:p>
            <a:r>
              <a:rPr lang="tr-TR" dirty="0"/>
              <a:t>8- </a:t>
            </a:r>
            <a:r>
              <a:rPr lang="tr-TR" dirty="0" smtClean="0"/>
              <a:t>  ÇAĞRI </a:t>
            </a:r>
            <a:r>
              <a:rPr lang="tr-TR" dirty="0"/>
              <a:t>SİSTEMİ MAVİ, BEYAZ, PEMBE KOD</a:t>
            </a:r>
          </a:p>
          <a:p>
            <a:r>
              <a:rPr lang="tr-TR" dirty="0"/>
              <a:t>9- </a:t>
            </a:r>
            <a:r>
              <a:rPr lang="tr-TR" dirty="0" smtClean="0"/>
              <a:t>  KAPALI </a:t>
            </a:r>
            <a:r>
              <a:rPr lang="tr-TR" dirty="0"/>
              <a:t>DEVRE KAMERA SİSTEMİ 20 ADET</a:t>
            </a:r>
          </a:p>
          <a:p>
            <a:r>
              <a:rPr lang="tr-TR" dirty="0" smtClean="0"/>
              <a:t>10- </a:t>
            </a:r>
            <a:r>
              <a:rPr lang="tr-TR" dirty="0"/>
              <a:t>SWİTCH 6 ADET</a:t>
            </a:r>
          </a:p>
        </p:txBody>
      </p:sp>
      <p:sp>
        <p:nvSpPr>
          <p:cNvPr id="8" name="Başlık 1"/>
          <p:cNvSpPr txBox="1">
            <a:spLocks/>
          </p:cNvSpPr>
          <p:nvPr/>
        </p:nvSpPr>
        <p:spPr>
          <a:xfrm>
            <a:off x="982826" y="369011"/>
            <a:ext cx="11208568" cy="504055"/>
          </a:xfrm>
          <a:prstGeom prst="rect">
            <a:avLst/>
          </a:prstGeom>
          <a:solidFill>
            <a:srgbClr val="4290DE"/>
          </a:solidFill>
          <a:ln w="19050" cap="flat" cmpd="sng" algn="ctr">
            <a:solidFill>
              <a:schemeClr val="bg1"/>
            </a:solidFill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Teknolojik Altyapımız</a:t>
            </a:r>
            <a:endParaRPr lang="tr-TR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80" y="-27033"/>
            <a:ext cx="1296144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02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6 Metin kutusu"/>
          <p:cNvSpPr txBox="1"/>
          <p:nvPr/>
        </p:nvSpPr>
        <p:spPr>
          <a:xfrm>
            <a:off x="982826" y="1052736"/>
            <a:ext cx="10815718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tr-TR" sz="2400" spc="50" dirty="0">
                <a:ln w="11430"/>
                <a:ea typeface="Tahoma" pitchFamily="34" charset="0"/>
                <a:cs typeface="Tahoma" pitchFamily="34" charset="0"/>
              </a:rPr>
              <a:t>2014 yılında araştırma bilgi edinme sürecini </a:t>
            </a:r>
            <a:r>
              <a:rPr lang="tr-TR" sz="2400" spc="50" dirty="0" smtClean="0">
                <a:ln w="11430"/>
                <a:ea typeface="Tahoma" pitchFamily="34" charset="0"/>
                <a:cs typeface="Tahoma" pitchFamily="34" charset="0"/>
              </a:rPr>
              <a:t>başladık.</a:t>
            </a:r>
            <a:endParaRPr lang="tr-TR" sz="2400" spc="50" dirty="0">
              <a:ln w="11430"/>
              <a:ea typeface="Tahoma" pitchFamily="34" charset="0"/>
              <a:cs typeface="Tahoma" pitchFamily="34" charset="0"/>
            </a:endParaRPr>
          </a:p>
          <a:p>
            <a:pPr marL="457200" indent="-457200" algn="just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tr-TR" sz="2400" spc="50" dirty="0" smtClean="0">
                <a:ln w="11430"/>
                <a:ea typeface="Tahoma" pitchFamily="34" charset="0"/>
                <a:cs typeface="Tahoma" pitchFamily="34" charset="0"/>
              </a:rPr>
              <a:t>2015 yıllında İlk olarak HBYS mobil yazılımlarını kullanmaya başladık, bunun için tablet alımı yaptık</a:t>
            </a:r>
          </a:p>
          <a:p>
            <a:pPr marL="457200" indent="-457200" algn="just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tr-TR" sz="2400" spc="50" dirty="0" err="1" smtClean="0">
                <a:ln w="11430"/>
                <a:ea typeface="Tahoma" pitchFamily="34" charset="0"/>
                <a:cs typeface="Tahoma" pitchFamily="34" charset="0"/>
              </a:rPr>
              <a:t>Wifi</a:t>
            </a:r>
            <a:r>
              <a:rPr lang="tr-TR" sz="2400" spc="50" dirty="0" smtClean="0">
                <a:ln w="11430"/>
                <a:ea typeface="Tahoma" pitchFamily="34" charset="0"/>
                <a:cs typeface="Tahoma" pitchFamily="34" charset="0"/>
              </a:rPr>
              <a:t> alt yapımızın yetersiz olduğunu anladık </a:t>
            </a:r>
            <a:r>
              <a:rPr lang="tr-TR" sz="2400" spc="50" dirty="0" err="1" smtClean="0">
                <a:ln w="11430"/>
                <a:ea typeface="Tahoma" pitchFamily="34" charset="0"/>
                <a:cs typeface="Tahoma" pitchFamily="34" charset="0"/>
              </a:rPr>
              <a:t>wifi</a:t>
            </a:r>
            <a:r>
              <a:rPr lang="tr-TR" sz="2400" spc="50" dirty="0" smtClean="0">
                <a:ln w="11430"/>
                <a:ea typeface="Tahoma" pitchFamily="34" charset="0"/>
                <a:cs typeface="Tahoma" pitchFamily="34" charset="0"/>
              </a:rPr>
              <a:t> alt yapımızı yeniledik.</a:t>
            </a:r>
            <a:endParaRPr lang="tr-TR" sz="2400" spc="50" dirty="0">
              <a:ln w="11430"/>
              <a:ea typeface="Tahoma" pitchFamily="34" charset="0"/>
              <a:cs typeface="Tahoma" pitchFamily="34" charset="0"/>
            </a:endParaRPr>
          </a:p>
          <a:p>
            <a:pPr marL="457200" indent="-457200" algn="just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tr-TR" sz="2400" spc="50" dirty="0" smtClean="0">
                <a:ln w="11430"/>
                <a:ea typeface="Tahoma" pitchFamily="34" charset="0"/>
                <a:cs typeface="Tahoma" pitchFamily="34" charset="0"/>
              </a:rPr>
              <a:t>Çalışmalarımızı tamamladıktan sonra hastanemiz </a:t>
            </a:r>
            <a:r>
              <a:rPr lang="tr-TR" sz="2400" dirty="0" smtClean="0">
                <a:ea typeface="Tahoma" pitchFamily="34" charset="0"/>
                <a:cs typeface="Tahoma" pitchFamily="34" charset="0"/>
              </a:rPr>
              <a:t>yatan hasta servislerinde hasta dosyalarını kaldırdık hasta dosyaları elektronik ortamlarda oluşturulmaya başlandı.</a:t>
            </a:r>
          </a:p>
          <a:p>
            <a:pPr marL="457200" indent="-457200" algn="just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tr-TR" sz="2400" dirty="0" smtClean="0">
                <a:ea typeface="Tahoma" pitchFamily="34" charset="0"/>
                <a:cs typeface="Tahoma" pitchFamily="34" charset="0"/>
              </a:rPr>
              <a:t>Aynı yıl hastanemizde Radyoloji görüntüleri için PACS sistemi kullanılmaya başlandı.</a:t>
            </a:r>
            <a:endParaRPr lang="tr-TR" sz="2400" dirty="0">
              <a:ea typeface="Tahoma" pitchFamily="34" charset="0"/>
              <a:cs typeface="Tahoma" pitchFamily="34" charset="0"/>
            </a:endParaRPr>
          </a:p>
          <a:p>
            <a:pPr marL="457200" indent="-457200" algn="just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tr-TR" sz="2400" spc="50" dirty="0" smtClean="0">
                <a:ln w="11430"/>
                <a:ea typeface="Tahoma" pitchFamily="34" charset="0"/>
                <a:cs typeface="Tahoma" pitchFamily="34" charset="0"/>
              </a:rPr>
              <a:t>2015 yıllında hastane yönetimimizde(Başhekim) değişikliği  yapıldığından süreç duraksadı. </a:t>
            </a:r>
          </a:p>
          <a:p>
            <a:pPr marL="457200" indent="-457200" algn="just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tr-TR" sz="2400" spc="50" dirty="0" smtClean="0">
                <a:ln w="11430"/>
                <a:ea typeface="Tahoma" pitchFamily="34" charset="0"/>
                <a:cs typeface="Tahoma" pitchFamily="34" charset="0"/>
              </a:rPr>
              <a:t>2017 yıllında EMRAM Seviye 6 süreci yeniden başlattık. </a:t>
            </a:r>
          </a:p>
          <a:p>
            <a:pPr marL="457200" indent="-457200" algn="just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tr-TR" sz="1600" dirty="0"/>
          </a:p>
        </p:txBody>
      </p:sp>
      <p:sp>
        <p:nvSpPr>
          <p:cNvPr id="5" name="Başlık 1"/>
          <p:cNvSpPr txBox="1">
            <a:spLocks/>
          </p:cNvSpPr>
          <p:nvPr/>
        </p:nvSpPr>
        <p:spPr>
          <a:xfrm>
            <a:off x="982826" y="369011"/>
            <a:ext cx="11208568" cy="504055"/>
          </a:xfrm>
          <a:prstGeom prst="rect">
            <a:avLst/>
          </a:prstGeom>
          <a:solidFill>
            <a:srgbClr val="4290DE"/>
          </a:solidFill>
          <a:ln w="19050" cap="flat" cmpd="sng" algn="ctr">
            <a:solidFill>
              <a:schemeClr val="bg1"/>
            </a:solidFill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EMRAM Seviye 6 Süreci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80" y="-27033"/>
            <a:ext cx="1296144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31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6 Metin kutusu"/>
          <p:cNvSpPr txBox="1"/>
          <p:nvPr/>
        </p:nvSpPr>
        <p:spPr>
          <a:xfrm>
            <a:off x="982826" y="1052736"/>
            <a:ext cx="1081571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tr-TR" sz="2400" spc="50" dirty="0" smtClean="0">
                <a:ln w="11430"/>
                <a:ea typeface="Tahoma" pitchFamily="34" charset="0"/>
                <a:cs typeface="Tahoma" pitchFamily="34" charset="0"/>
              </a:rPr>
              <a:t>Hastanemizde sağlık bakanlığı Klinik Karar Destek Sistemlerine ek olarak bazı Karar </a:t>
            </a:r>
            <a:r>
              <a:rPr lang="tr-TR" sz="2400" spc="50" dirty="0">
                <a:ln w="11430"/>
                <a:ea typeface="Tahoma" pitchFamily="34" charset="0"/>
                <a:cs typeface="Tahoma" pitchFamily="34" charset="0"/>
              </a:rPr>
              <a:t>Destek </a:t>
            </a:r>
            <a:r>
              <a:rPr lang="tr-TR" sz="2400" spc="50" dirty="0" smtClean="0">
                <a:ln w="11430"/>
                <a:ea typeface="Tahoma" pitchFamily="34" charset="0"/>
                <a:cs typeface="Tahoma" pitchFamily="34" charset="0"/>
              </a:rPr>
              <a:t>uygulamaları oluşturduk bu uygulamalar için kullanmış olduğumuz HBYS firmasından yazılımsal düzenlemeler istedik.</a:t>
            </a:r>
            <a:endParaRPr lang="tr-TR" sz="2400" spc="50" dirty="0">
              <a:ln w="11430"/>
              <a:ea typeface="Tahoma" pitchFamily="34" charset="0"/>
              <a:cs typeface="Tahoma" pitchFamily="34" charset="0"/>
            </a:endParaRPr>
          </a:p>
          <a:p>
            <a:pPr marL="457200" indent="-457200" algn="just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tr-TR" sz="2400" spc="50" dirty="0" smtClean="0">
                <a:ln w="11430"/>
                <a:ea typeface="Tahoma" pitchFamily="34" charset="0"/>
                <a:cs typeface="Tahoma" pitchFamily="34" charset="0"/>
              </a:rPr>
              <a:t>Acil servis birimimizde kullanılan form ve dokümanları hızlı bir şekilde elektronik ortama aktarmak için Seri </a:t>
            </a:r>
            <a:r>
              <a:rPr lang="tr-TR" sz="2400" spc="50" dirty="0">
                <a:ln w="11430"/>
                <a:ea typeface="Tahoma" pitchFamily="34" charset="0"/>
                <a:cs typeface="Tahoma" pitchFamily="34" charset="0"/>
              </a:rPr>
              <a:t>T</a:t>
            </a:r>
            <a:r>
              <a:rPr lang="tr-TR" sz="2400" spc="50" dirty="0" smtClean="0">
                <a:ln w="11430"/>
                <a:ea typeface="Tahoma" pitchFamily="34" charset="0"/>
                <a:cs typeface="Tahoma" pitchFamily="34" charset="0"/>
              </a:rPr>
              <a:t>arayıcı alımı yaptık.</a:t>
            </a:r>
          </a:p>
          <a:p>
            <a:pPr marL="457200" indent="-457200" algn="just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tr-TR" sz="2400" spc="50" dirty="0">
                <a:ln w="11430"/>
                <a:ea typeface="Tahoma" pitchFamily="34" charset="0"/>
                <a:cs typeface="Tahoma" pitchFamily="34" charset="0"/>
              </a:rPr>
              <a:t>Eczanede yapısal değişikliklere gidildi fiziki </a:t>
            </a:r>
            <a:r>
              <a:rPr lang="tr-TR" sz="2400" spc="50" dirty="0" smtClean="0">
                <a:ln w="11430"/>
                <a:ea typeface="Tahoma" pitchFamily="34" charset="0"/>
                <a:cs typeface="Tahoma" pitchFamily="34" charset="0"/>
              </a:rPr>
              <a:t>yapısı yeniden </a:t>
            </a:r>
            <a:r>
              <a:rPr lang="tr-TR" sz="2400" spc="50" dirty="0">
                <a:ln w="11430"/>
                <a:ea typeface="Tahoma" pitchFamily="34" charset="0"/>
                <a:cs typeface="Tahoma" pitchFamily="34" charset="0"/>
              </a:rPr>
              <a:t>düzenlendi</a:t>
            </a:r>
            <a:r>
              <a:rPr lang="tr-TR" sz="2400" spc="50" dirty="0" smtClean="0">
                <a:ln w="11430"/>
                <a:ea typeface="Tahoma" pitchFamily="34" charset="0"/>
                <a:cs typeface="Tahoma" pitchFamily="34" charset="0"/>
              </a:rPr>
              <a:t>. Raflarımızda bulunan tüm ilaçlar </a:t>
            </a:r>
            <a:r>
              <a:rPr lang="tr-TR" sz="2400" spc="50" dirty="0">
                <a:ln w="11430"/>
                <a:ea typeface="Tahoma" pitchFamily="34" charset="0"/>
                <a:cs typeface="Tahoma" pitchFamily="34" charset="0"/>
              </a:rPr>
              <a:t>birim doz olarak </a:t>
            </a:r>
            <a:r>
              <a:rPr lang="tr-TR" sz="2400" spc="50" dirty="0" err="1" smtClean="0">
                <a:ln w="11430"/>
                <a:ea typeface="Tahoma" pitchFamily="34" charset="0"/>
                <a:cs typeface="Tahoma" pitchFamily="34" charset="0"/>
              </a:rPr>
              <a:t>barkodlanıp</a:t>
            </a:r>
            <a:r>
              <a:rPr lang="tr-TR" sz="2400" spc="50" dirty="0" smtClean="0">
                <a:ln w="11430"/>
                <a:ea typeface="Tahoma" pitchFamily="34" charset="0"/>
                <a:cs typeface="Tahoma" pitchFamily="34" charset="0"/>
              </a:rPr>
              <a:t> poşetlendi.</a:t>
            </a:r>
            <a:endParaRPr lang="tr-TR" sz="2400" spc="50" dirty="0">
              <a:ln w="11430"/>
              <a:ea typeface="Tahoma" pitchFamily="34" charset="0"/>
              <a:cs typeface="Tahoma" pitchFamily="34" charset="0"/>
            </a:endParaRPr>
          </a:p>
          <a:p>
            <a:pPr marL="457200" indent="-457200" algn="just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tr-TR" sz="2400" spc="50" dirty="0" smtClean="0">
                <a:ln w="11430"/>
                <a:ea typeface="Tahoma" pitchFamily="34" charset="0"/>
                <a:cs typeface="Tahoma" pitchFamily="34" charset="0"/>
              </a:rPr>
              <a:t>Klinik çalışanlarımıza uygulamalı </a:t>
            </a:r>
            <a:r>
              <a:rPr lang="tr-TR" sz="2400" spc="50" dirty="0">
                <a:ln w="11430"/>
                <a:ea typeface="Tahoma" pitchFamily="34" charset="0"/>
                <a:cs typeface="Tahoma" pitchFamily="34" charset="0"/>
              </a:rPr>
              <a:t>eğitimler verildi.</a:t>
            </a:r>
          </a:p>
          <a:p>
            <a:pPr marL="457200" indent="-457200" algn="just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tr-TR" sz="2400" spc="50" dirty="0" smtClean="0">
                <a:ln w="11430"/>
                <a:ea typeface="Tahoma" pitchFamily="34" charset="0"/>
                <a:cs typeface="Tahoma" pitchFamily="34" charset="0"/>
              </a:rPr>
              <a:t>2017 Yıllında tüm eksikliklerimizi tamamladıktan sonra EMRAM Seviye 6 için başvurumuzu yaptık.</a:t>
            </a:r>
            <a:endParaRPr lang="tr-TR" sz="2400" spc="50" dirty="0">
              <a:ln w="11430"/>
              <a:ea typeface="Tahoma" pitchFamily="34" charset="0"/>
              <a:cs typeface="Tahoma" pitchFamily="34" charset="0"/>
            </a:endParaRPr>
          </a:p>
          <a:p>
            <a:pPr marL="457200" indent="-457200" algn="just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tr-TR" sz="2400" spc="50" dirty="0">
                <a:ln w="11430"/>
                <a:ea typeface="Tahoma" pitchFamily="34" charset="0"/>
                <a:cs typeface="Tahoma" pitchFamily="34" charset="0"/>
              </a:rPr>
              <a:t>Seviye 6 </a:t>
            </a:r>
            <a:r>
              <a:rPr lang="tr-TR" sz="2400" spc="50" dirty="0" smtClean="0">
                <a:ln w="11430"/>
                <a:ea typeface="Tahoma" pitchFamily="34" charset="0"/>
                <a:cs typeface="Tahoma" pitchFamily="34" charset="0"/>
              </a:rPr>
              <a:t>belgemizi 2017 Ekim ayında aldık</a:t>
            </a:r>
            <a:r>
              <a:rPr lang="tr-TR" sz="2400" spc="50" dirty="0" smtClean="0">
                <a:ln w="11430"/>
                <a:ea typeface="Tahoma" pitchFamily="34" charset="0"/>
                <a:cs typeface="Tahoma" pitchFamily="34" charset="0"/>
              </a:rPr>
              <a:t>.</a:t>
            </a:r>
          </a:p>
          <a:p>
            <a:pPr marL="457200" indent="-457200" algn="just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tr-TR" sz="2400" spc="50" dirty="0" smtClean="0">
                <a:ln w="11430"/>
                <a:ea typeface="Tahoma" pitchFamily="34" charset="0"/>
                <a:cs typeface="Tahoma" pitchFamily="34" charset="0"/>
              </a:rPr>
              <a:t>Doğu Anadolu Bölgesinin İlk EMRAM Seviye 6 Hastane </a:t>
            </a:r>
            <a:r>
              <a:rPr lang="tr-TR" sz="2400" spc="50" smtClean="0">
                <a:ln w="11430"/>
                <a:ea typeface="Tahoma" pitchFamily="34" charset="0"/>
                <a:cs typeface="Tahoma" pitchFamily="34" charset="0"/>
              </a:rPr>
              <a:t>ünvanı </a:t>
            </a:r>
            <a:r>
              <a:rPr lang="tr-TR" sz="2400" spc="50" dirty="0" smtClean="0">
                <a:ln w="11430"/>
                <a:ea typeface="Tahoma" pitchFamily="34" charset="0"/>
                <a:cs typeface="Tahoma" pitchFamily="34" charset="0"/>
              </a:rPr>
              <a:t>almaya hak kazandık</a:t>
            </a:r>
            <a:endParaRPr lang="tr-TR" sz="2400" spc="50" dirty="0" smtClean="0">
              <a:ln w="1143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Başlık 1"/>
          <p:cNvSpPr txBox="1">
            <a:spLocks/>
          </p:cNvSpPr>
          <p:nvPr/>
        </p:nvSpPr>
        <p:spPr>
          <a:xfrm>
            <a:off x="982826" y="369011"/>
            <a:ext cx="11208568" cy="504055"/>
          </a:xfrm>
          <a:prstGeom prst="rect">
            <a:avLst/>
          </a:prstGeom>
          <a:solidFill>
            <a:srgbClr val="4290DE"/>
          </a:solidFill>
          <a:ln w="19050" cap="flat" cmpd="sng" algn="ctr">
            <a:solidFill>
              <a:schemeClr val="bg1"/>
            </a:solidFill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EMRAM Seviye 6 Süreci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80" y="-27033"/>
            <a:ext cx="1296144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03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 txBox="1">
            <a:spLocks/>
          </p:cNvSpPr>
          <p:nvPr/>
        </p:nvSpPr>
        <p:spPr>
          <a:xfrm>
            <a:off x="982826" y="369011"/>
            <a:ext cx="11208568" cy="504055"/>
          </a:xfrm>
          <a:prstGeom prst="rect">
            <a:avLst/>
          </a:prstGeom>
          <a:solidFill>
            <a:srgbClr val="4290DE"/>
          </a:solidFill>
          <a:ln w="19050" cap="flat" cmpd="sng" algn="ctr">
            <a:solidFill>
              <a:schemeClr val="bg1"/>
            </a:solidFill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EMRAM Seviye 6 Süreci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80" y="-27033"/>
            <a:ext cx="1296144" cy="1296144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119336" y="1556792"/>
            <a:ext cx="11953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u="sng" dirty="0" smtClean="0"/>
              <a:t>EMRAM Seviye 6 için gerekli üç önemli istekli bulunmaktadır.</a:t>
            </a:r>
            <a:endParaRPr lang="tr-TR" sz="2800" u="sng" dirty="0"/>
          </a:p>
        </p:txBody>
      </p:sp>
      <p:sp>
        <p:nvSpPr>
          <p:cNvPr id="7" name="6 Metin kutusu"/>
          <p:cNvSpPr txBox="1"/>
          <p:nvPr/>
        </p:nvSpPr>
        <p:spPr>
          <a:xfrm>
            <a:off x="946987" y="2253378"/>
            <a:ext cx="1081571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6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tr-TR" sz="2400" spc="50" dirty="0" smtClean="0">
                <a:ln w="11430"/>
                <a:ea typeface="Tahoma" pitchFamily="34" charset="0"/>
                <a:cs typeface="Tahoma" pitchFamily="34" charset="0"/>
              </a:rPr>
              <a:t>Hastane Yöneticileri</a:t>
            </a:r>
          </a:p>
          <a:p>
            <a:pPr marL="457200" indent="-457200" algn="just">
              <a:spcBef>
                <a:spcPts val="6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tr-TR" sz="2400" spc="50" dirty="0" smtClean="0">
                <a:ln w="11430"/>
                <a:ea typeface="Tahoma" pitchFamily="34" charset="0"/>
                <a:cs typeface="Tahoma" pitchFamily="34" charset="0"/>
              </a:rPr>
              <a:t>Bilgi İşlem Personelleri</a:t>
            </a:r>
          </a:p>
          <a:p>
            <a:pPr marL="457200" indent="-457200" algn="just">
              <a:spcBef>
                <a:spcPts val="6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tr-TR" sz="2400" spc="50" dirty="0" smtClean="0">
                <a:ln w="11430"/>
                <a:ea typeface="Tahoma" pitchFamily="34" charset="0"/>
                <a:cs typeface="Tahoma" pitchFamily="34" charset="0"/>
              </a:rPr>
              <a:t>Kullanıcılar(Hemşire, Ebe</a:t>
            </a:r>
            <a:r>
              <a:rPr lang="tr-TR" sz="2400" spc="50" dirty="0">
                <a:ln w="11430"/>
                <a:ea typeface="Tahoma" pitchFamily="34" charset="0"/>
                <a:cs typeface="Tahoma" pitchFamily="34" charset="0"/>
              </a:rPr>
              <a:t>, Eczacı </a:t>
            </a:r>
            <a:r>
              <a:rPr lang="tr-TR" sz="2400" spc="50" dirty="0" smtClean="0">
                <a:ln w="11430"/>
                <a:ea typeface="Tahoma" pitchFamily="34" charset="0"/>
                <a:cs typeface="Tahoma" pitchFamily="34" charset="0"/>
              </a:rPr>
              <a:t>vb.)</a:t>
            </a:r>
            <a:endParaRPr lang="tr-TR" sz="2400" spc="50" dirty="0">
              <a:ln w="1143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57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ema1" id="{6348078D-A52C-414C-8E43-4162B8B7F7E0}" vid="{B58FE962-65BA-4DD1-AB87-7E878884A46F}"/>
    </a:ext>
  </a:extLst>
</a:theme>
</file>

<file path=ppt/theme/theme10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İyon Toplantı Odası">
  <a:themeElements>
    <a:clrScheme name="Özel 12">
      <a:dk1>
        <a:srgbClr val="23142E"/>
      </a:dk1>
      <a:lt1>
        <a:srgbClr val="FFFFFF"/>
      </a:lt1>
      <a:dk2>
        <a:srgbClr val="C00000"/>
      </a:dk2>
      <a:lt2>
        <a:srgbClr val="FFFFFF"/>
      </a:lt2>
      <a:accent1>
        <a:srgbClr val="00B0F0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FF0000"/>
      </a:hlink>
      <a:folHlink>
        <a:srgbClr val="47295D"/>
      </a:folHlink>
    </a:clrScheme>
    <a:fontScheme name="İyon Toplantı Odası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 Toplantı Odası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A3AB87EF-B655-4FFF-8D05-F333AD7F2789}"/>
    </a:ext>
  </a:extLst>
</a:theme>
</file>

<file path=ppt/theme/theme4.xml><?xml version="1.0" encoding="utf-8"?>
<a:theme xmlns:a="http://schemas.openxmlformats.org/drawingml/2006/main" name="1_Tema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ema1" id="{6348078D-A52C-414C-8E43-4162B8B7F7E0}" vid="{B58FE962-65BA-4DD1-AB87-7E878884A46F}"/>
    </a:ext>
  </a:extLst>
</a:theme>
</file>

<file path=ppt/theme/theme5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İyon Toplantı Odası">
  <a:themeElements>
    <a:clrScheme name="Özel 12">
      <a:dk1>
        <a:srgbClr val="23142E"/>
      </a:dk1>
      <a:lt1>
        <a:srgbClr val="FFFFFF"/>
      </a:lt1>
      <a:dk2>
        <a:srgbClr val="C00000"/>
      </a:dk2>
      <a:lt2>
        <a:srgbClr val="FFFFFF"/>
      </a:lt2>
      <a:accent1>
        <a:srgbClr val="00B0F0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FF0000"/>
      </a:hlink>
      <a:folHlink>
        <a:srgbClr val="47295D"/>
      </a:folHlink>
    </a:clrScheme>
    <a:fontScheme name="İyon Toplantı Odası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 Toplantı Odası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A3AB87EF-B655-4FFF-8D05-F333AD7F2789}"/>
    </a:ext>
  </a:extLst>
</a:theme>
</file>

<file path=ppt/theme/theme7.xml><?xml version="1.0" encoding="utf-8"?>
<a:theme xmlns:a="http://schemas.openxmlformats.org/drawingml/2006/main" name="2_Tema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ema1" id="{6348078D-A52C-414C-8E43-4162B8B7F7E0}" vid="{B58FE962-65BA-4DD1-AB87-7E878884A46F}"/>
    </a:ext>
  </a:extLst>
</a:theme>
</file>

<file path=ppt/theme/theme8.xml><?xml version="1.0" encoding="utf-8"?>
<a:theme xmlns:a="http://schemas.openxmlformats.org/drawingml/2006/main" name="3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İyon Toplantı Odası">
  <a:themeElements>
    <a:clrScheme name="Özel 12">
      <a:dk1>
        <a:srgbClr val="23142E"/>
      </a:dk1>
      <a:lt1>
        <a:srgbClr val="FFFFFF"/>
      </a:lt1>
      <a:dk2>
        <a:srgbClr val="C00000"/>
      </a:dk2>
      <a:lt2>
        <a:srgbClr val="FFFFFF"/>
      </a:lt2>
      <a:accent1>
        <a:srgbClr val="00B0F0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FF0000"/>
      </a:hlink>
      <a:folHlink>
        <a:srgbClr val="47295D"/>
      </a:folHlink>
    </a:clrScheme>
    <a:fontScheme name="İyon Toplantı Odası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 Toplantı Odası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2166</TotalTime>
  <Words>928</Words>
  <Application>Microsoft Office PowerPoint</Application>
  <PresentationFormat>Özel</PresentationFormat>
  <Paragraphs>138</Paragraphs>
  <Slides>17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9</vt:i4>
      </vt:variant>
      <vt:variant>
        <vt:lpstr>Slayt Başlıkları</vt:lpstr>
      </vt:variant>
      <vt:variant>
        <vt:i4>17</vt:i4>
      </vt:variant>
    </vt:vector>
  </HeadingPairs>
  <TitlesOfParts>
    <vt:vector size="26" baseType="lpstr">
      <vt:lpstr>Tema1</vt:lpstr>
      <vt:lpstr>1_HDOfficeLightV0</vt:lpstr>
      <vt:lpstr>İyon Toplantı Odası</vt:lpstr>
      <vt:lpstr>1_Tema1</vt:lpstr>
      <vt:lpstr>2_HDOfficeLightV0</vt:lpstr>
      <vt:lpstr>1_İyon Toplantı Odası</vt:lpstr>
      <vt:lpstr>2_Tema1</vt:lpstr>
      <vt:lpstr>3_HDOfficeLightV0</vt:lpstr>
      <vt:lpstr>2_İyon Toplantı Odası</vt:lpstr>
      <vt:lpstr>PowerPoint Sunusu</vt:lpstr>
      <vt:lpstr>Genel Bilgiler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Hastane Yöneticileri</vt:lpstr>
      <vt:lpstr>Bilgi İşlem Personeli </vt:lpstr>
      <vt:lpstr>Bilgi İşlem Personeli İş Yükü</vt:lpstr>
      <vt:lpstr>Kullanıcılar(Hemşire, Ebe, Eczacı vb.)</vt:lpstr>
      <vt:lpstr>PowerPoint Sunusu</vt:lpstr>
      <vt:lpstr>PowerPoint Sunusu</vt:lpstr>
      <vt:lpstr>PowerPoint Sunusu</vt:lpstr>
      <vt:lpstr>İdari ve Mali İşler Müdürü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Bingöl Genç Devlet Hastanesi 2013 Yılı Değerlendirmesi 2014 Yılı Planlaması Sunumu</dc:title>
  <dc:creator>Nurgül</dc:creator>
  <cp:lastModifiedBy>GencDevletHastanesi</cp:lastModifiedBy>
  <cp:revision>229</cp:revision>
  <dcterms:created xsi:type="dcterms:W3CDTF">2014-01-22T11:50:02Z</dcterms:created>
  <dcterms:modified xsi:type="dcterms:W3CDTF">2019-04-24T13:19:54Z</dcterms:modified>
</cp:coreProperties>
</file>