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348" r:id="rId2"/>
    <p:sldId id="258" r:id="rId3"/>
    <p:sldId id="310" r:id="rId4"/>
    <p:sldId id="397" r:id="rId5"/>
    <p:sldId id="396" r:id="rId6"/>
    <p:sldId id="435" r:id="rId7"/>
    <p:sldId id="439" r:id="rId8"/>
    <p:sldId id="407" r:id="rId9"/>
    <p:sldId id="440" r:id="rId10"/>
    <p:sldId id="442" r:id="rId11"/>
    <p:sldId id="445" r:id="rId12"/>
    <p:sldId id="443" r:id="rId13"/>
    <p:sldId id="444" r:id="rId14"/>
    <p:sldId id="446" r:id="rId15"/>
    <p:sldId id="394" r:id="rId1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21339" autoAdjust="0"/>
    <p:restoredTop sz="94138" autoAdjust="0"/>
  </p:normalViewPr>
  <p:slideViewPr>
    <p:cSldViewPr>
      <p:cViewPr>
        <p:scale>
          <a:sx n="100" d="100"/>
          <a:sy n="100" d="100"/>
        </p:scale>
        <p:origin x="-1944" y="-29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510B3028-964D-4E7E-9802-18D0FE83A090}" type="datetimeFigureOut">
              <a:rPr lang="tr-TR" smtClean="0"/>
              <a:pPr/>
              <a:t>8.09.2022</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022B3A65-AAFC-4C66-8444-21CC6484BE08}"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10B3028-964D-4E7E-9802-18D0FE83A090}" type="datetimeFigureOut">
              <a:rPr lang="tr-TR" smtClean="0"/>
              <a:pPr/>
              <a:t>8.09.2022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22B3A65-AAFC-4C66-8444-21CC6484BE08}"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10B3028-964D-4E7E-9802-18D0FE83A090}" type="datetimeFigureOut">
              <a:rPr lang="tr-TR" smtClean="0"/>
              <a:pPr/>
              <a:t>8.09.2022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22B3A65-AAFC-4C66-8444-21CC6484BE08}"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10B3028-964D-4E7E-9802-18D0FE83A090}" type="datetimeFigureOut">
              <a:rPr lang="tr-TR" smtClean="0"/>
              <a:pPr/>
              <a:t>8.09.2022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22B3A65-AAFC-4C66-8444-21CC6484BE08}"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510B3028-964D-4E7E-9802-18D0FE83A090}" type="datetimeFigureOut">
              <a:rPr lang="tr-TR" smtClean="0"/>
              <a:pPr/>
              <a:t>8.09.2022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22B3A65-AAFC-4C66-8444-21CC6484BE08}"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510B3028-964D-4E7E-9802-18D0FE83A090}" type="datetimeFigureOut">
              <a:rPr lang="tr-TR" smtClean="0"/>
              <a:pPr/>
              <a:t>8.09.2022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22B3A65-AAFC-4C66-8444-21CC6484BE08}"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510B3028-964D-4E7E-9802-18D0FE83A090}" type="datetimeFigureOut">
              <a:rPr lang="tr-TR" smtClean="0"/>
              <a:pPr/>
              <a:t>8.09.2022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022B3A65-AAFC-4C66-8444-21CC6484BE08}"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510B3028-964D-4E7E-9802-18D0FE83A090}" type="datetimeFigureOut">
              <a:rPr lang="tr-TR" smtClean="0"/>
              <a:pPr/>
              <a:t>8.09.2022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022B3A65-AAFC-4C66-8444-21CC6484BE08}"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10B3028-964D-4E7E-9802-18D0FE83A090}" type="datetimeFigureOut">
              <a:rPr lang="tr-TR" smtClean="0"/>
              <a:pPr/>
              <a:t>8.09.2022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022B3A65-AAFC-4C66-8444-21CC6484BE08}"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510B3028-964D-4E7E-9802-18D0FE83A090}" type="datetimeFigureOut">
              <a:rPr lang="tr-TR" smtClean="0"/>
              <a:pPr/>
              <a:t>8.09.2022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22B3A65-AAFC-4C66-8444-21CC6484BE08}"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10B3028-964D-4E7E-9802-18D0FE83A090}" type="datetimeFigureOut">
              <a:rPr lang="tr-TR" smtClean="0"/>
              <a:pPr/>
              <a:t>8.09.2022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022B3A65-AAFC-4C66-8444-21CC6484BE08}"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10B3028-964D-4E7E-9802-18D0FE83A090}" type="datetimeFigureOut">
              <a:rPr lang="tr-TR" smtClean="0"/>
              <a:pPr/>
              <a:t>8.09.2022</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22B3A65-AAFC-4C66-8444-21CC6484BE08}"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5786" y="476672"/>
            <a:ext cx="8178702" cy="6120680"/>
          </a:xfrm>
          <a:noFill/>
          <a:effectLst/>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a typeface="Tahoma" pitchFamily="34" charset="0"/>
                <a:cs typeface="Tahoma" pitchFamily="34" charset="0"/>
              </a:rPr>
              <a:t/>
            </a:r>
            <a:br>
              <a:rPr lang="tr-TR"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a typeface="Tahoma" pitchFamily="34" charset="0"/>
                <a:cs typeface="Tahoma" pitchFamily="34" charset="0"/>
              </a:rPr>
            </a:br>
            <a:r>
              <a:rPr lang="tr-TR"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a typeface="Tahoma" pitchFamily="34" charset="0"/>
                <a:cs typeface="Tahoma" pitchFamily="34" charset="0"/>
              </a:rPr>
              <a:t/>
            </a:r>
            <a:br>
              <a:rPr lang="tr-TR"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a typeface="Tahoma" pitchFamily="34" charset="0"/>
                <a:cs typeface="Tahoma" pitchFamily="34" charset="0"/>
              </a:rPr>
            </a:br>
            <a:r>
              <a:rPr lang="tr-TR" sz="4400" b="1" dirty="0" smtClean="0">
                <a:solidFill>
                  <a:srgbClr val="FF0000"/>
                </a:solidFill>
                <a:latin typeface="Calibri" pitchFamily="34" charset="0"/>
                <a:ea typeface="Tahoma" pitchFamily="34" charset="0"/>
                <a:cs typeface="Tahoma" pitchFamily="34" charset="0"/>
              </a:rPr>
              <a:t>DİDİM DEVLET HASTANESİ’NİN </a:t>
            </a:r>
            <a:br>
              <a:rPr lang="tr-TR" sz="4400" b="1" dirty="0" smtClean="0">
                <a:solidFill>
                  <a:srgbClr val="FF0000"/>
                </a:solidFill>
                <a:latin typeface="Calibri" pitchFamily="34" charset="0"/>
                <a:ea typeface="Tahoma" pitchFamily="34" charset="0"/>
                <a:cs typeface="Tahoma" pitchFamily="34" charset="0"/>
              </a:rPr>
            </a:br>
            <a:r>
              <a:rPr lang="tr-TR" sz="4400" b="1" dirty="0" smtClean="0">
                <a:solidFill>
                  <a:srgbClr val="FF0000"/>
                </a:solidFill>
                <a:latin typeface="Calibri" pitchFamily="34" charset="0"/>
                <a:ea typeface="Tahoma" pitchFamily="34" charset="0"/>
                <a:cs typeface="Tahoma" pitchFamily="34" charset="0"/>
              </a:rPr>
              <a:t>HIMSS STAGE-6 </a:t>
            </a:r>
            <a:br>
              <a:rPr lang="tr-TR" sz="4400" b="1" dirty="0" smtClean="0">
                <a:solidFill>
                  <a:srgbClr val="FF0000"/>
                </a:solidFill>
                <a:latin typeface="Calibri" pitchFamily="34" charset="0"/>
                <a:ea typeface="Tahoma" pitchFamily="34" charset="0"/>
                <a:cs typeface="Tahoma" pitchFamily="34" charset="0"/>
              </a:rPr>
            </a:br>
            <a:r>
              <a:rPr lang="tr-TR" sz="4400" b="1" dirty="0" smtClean="0">
                <a:solidFill>
                  <a:srgbClr val="FF0000"/>
                </a:solidFill>
                <a:latin typeface="Calibri" pitchFamily="34" charset="0"/>
                <a:ea typeface="Tahoma" pitchFamily="34" charset="0"/>
                <a:cs typeface="Tahoma" pitchFamily="34" charset="0"/>
              </a:rPr>
              <a:t>RE-VALİDASYON SÜRECİNDE </a:t>
            </a:r>
            <a:br>
              <a:rPr lang="tr-TR" sz="4400" b="1" dirty="0" smtClean="0">
                <a:solidFill>
                  <a:srgbClr val="FF0000"/>
                </a:solidFill>
                <a:latin typeface="Calibri" pitchFamily="34" charset="0"/>
                <a:ea typeface="Tahoma" pitchFamily="34" charset="0"/>
                <a:cs typeface="Tahoma" pitchFamily="34" charset="0"/>
              </a:rPr>
            </a:br>
            <a:r>
              <a:rPr lang="tr-TR" sz="4400" b="1" dirty="0" smtClean="0">
                <a:solidFill>
                  <a:srgbClr val="FF0000"/>
                </a:solidFill>
                <a:latin typeface="Calibri" pitchFamily="34" charset="0"/>
                <a:ea typeface="Tahoma" pitchFamily="34" charset="0"/>
                <a:cs typeface="Tahoma" pitchFamily="34" charset="0"/>
              </a:rPr>
              <a:t>KARAR DESTEK SİSTEMLERİNİN HAZIRLANMASINDA KARŞILAŞILAN GÜÇLÜKLER </a:t>
            </a:r>
            <a:r>
              <a:rPr lang="tr-TR" sz="3600" b="1" dirty="0" smtClean="0">
                <a:solidFill>
                  <a:srgbClr val="FF0000"/>
                </a:solidFill>
                <a:latin typeface="Calibri" pitchFamily="34" charset="0"/>
              </a:rPr>
              <a:t/>
            </a:r>
            <a:br>
              <a:rPr lang="tr-TR" sz="3600" b="1" dirty="0" smtClean="0">
                <a:solidFill>
                  <a:srgbClr val="FF0000"/>
                </a:solidFill>
                <a:latin typeface="Calibri" pitchFamily="34" charset="0"/>
              </a:rPr>
            </a:br>
            <a:r>
              <a:rPr lang="tr-TR" sz="3600" b="1" dirty="0" smtClean="0">
                <a:solidFill>
                  <a:srgbClr val="FF0000"/>
                </a:solidFill>
                <a:latin typeface="Calibri" pitchFamily="34" charset="0"/>
              </a:rPr>
              <a:t/>
            </a:r>
            <a:br>
              <a:rPr lang="tr-TR" sz="3600" b="1" dirty="0" smtClean="0">
                <a:solidFill>
                  <a:srgbClr val="FF0000"/>
                </a:solidFill>
                <a:latin typeface="Calibri" pitchFamily="34" charset="0"/>
              </a:rPr>
            </a:br>
            <a:r>
              <a:rPr lang="tr-TR" sz="2700" b="1" dirty="0" smtClean="0">
                <a:solidFill>
                  <a:srgbClr val="FF0000"/>
                </a:solidFill>
                <a:latin typeface="Calibri" pitchFamily="34" charset="0"/>
              </a:rPr>
              <a:t>OP.DR.ETHEM BİLGİÇ</a:t>
            </a:r>
            <a:br>
              <a:rPr lang="tr-TR" sz="2700" b="1" dirty="0" smtClean="0">
                <a:solidFill>
                  <a:srgbClr val="FF0000"/>
                </a:solidFill>
                <a:latin typeface="Calibri" pitchFamily="34" charset="0"/>
              </a:rPr>
            </a:br>
            <a:r>
              <a:rPr lang="tr-TR" sz="2700" b="1" dirty="0" smtClean="0">
                <a:solidFill>
                  <a:srgbClr val="FF0000"/>
                </a:solidFill>
                <a:latin typeface="Calibri" pitchFamily="34" charset="0"/>
              </a:rPr>
              <a:t>BAŞHEKİM</a:t>
            </a:r>
            <a:r>
              <a:rPr lang="tr-TR" sz="3600" b="1" dirty="0" smtClean="0">
                <a:solidFill>
                  <a:srgbClr val="FF0000"/>
                </a:solidFill>
                <a:latin typeface="Calibri" pitchFamily="34" charset="0"/>
              </a:rPr>
              <a:t/>
            </a:r>
            <a:br>
              <a:rPr lang="tr-TR" sz="3600" b="1" dirty="0" smtClean="0">
                <a:solidFill>
                  <a:srgbClr val="FF0000"/>
                </a:solidFill>
                <a:latin typeface="Calibri" pitchFamily="34" charset="0"/>
              </a:rPr>
            </a:br>
            <a:r>
              <a:rPr lang="tr-TR" sz="3600" b="1" dirty="0" smtClean="0">
                <a:solidFill>
                  <a:srgbClr val="FF0000"/>
                </a:solidFill>
                <a:latin typeface="Calibri" pitchFamily="34" charset="0"/>
              </a:rPr>
              <a:t/>
            </a:r>
            <a:br>
              <a:rPr lang="tr-TR" sz="3600" b="1" dirty="0" smtClean="0">
                <a:solidFill>
                  <a:srgbClr val="FF0000"/>
                </a:solidFill>
                <a:latin typeface="Calibri" pitchFamily="34" charset="0"/>
              </a:rPr>
            </a:br>
            <a:r>
              <a:rPr lang="tr-TR" sz="2200" b="1" dirty="0" smtClean="0">
                <a:solidFill>
                  <a:srgbClr val="FF0000"/>
                </a:solidFill>
                <a:latin typeface="Calibri" pitchFamily="34" charset="0"/>
              </a:rPr>
              <a:t>EYLÜL 2022 </a:t>
            </a:r>
            <a:r>
              <a:rPr lang="tr-TR" sz="3600" dirty="0" smtClean="0">
                <a:solidFill>
                  <a:schemeClr val="tx1"/>
                </a:solidFill>
                <a:latin typeface="Calibri" pitchFamily="34" charset="0"/>
              </a:rPr>
              <a:t/>
            </a:r>
            <a:br>
              <a:rPr lang="tr-TR" sz="3600" dirty="0" smtClean="0">
                <a:solidFill>
                  <a:schemeClr val="tx1"/>
                </a:solidFill>
                <a:latin typeface="Calibri" pitchFamily="34" charset="0"/>
              </a:rPr>
            </a:br>
            <a:endParaRPr lang="tr-T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ndParaRPr>
          </a:p>
        </p:txBody>
      </p:sp>
      <p:pic>
        <p:nvPicPr>
          <p:cNvPr id="4" name="Picture 3" descr="C:\Users\murat.DDH\Desktop\Stage6-Logo-FINAL_highres.jpg"/>
          <p:cNvPicPr>
            <a:picLocks noChangeAspect="1" noChangeArrowheads="1"/>
          </p:cNvPicPr>
          <p:nvPr/>
        </p:nvPicPr>
        <p:blipFill>
          <a:blip r:embed="rId2" cstate="print"/>
          <a:srcRect/>
          <a:stretch>
            <a:fillRect/>
          </a:stretch>
        </p:blipFill>
        <p:spPr bwMode="auto">
          <a:xfrm rot="5400000">
            <a:off x="-869167" y="4865102"/>
            <a:ext cx="2708921" cy="899594"/>
          </a:xfrm>
          <a:prstGeom prst="rect">
            <a:avLst/>
          </a:prstGeom>
          <a:noFill/>
        </p:spPr>
      </p:pic>
      <p:pic>
        <p:nvPicPr>
          <p:cNvPr id="1026" name="Picture 2" descr="C:\Users\mustafa\Desktop\sb kurumsal kimlik\Logolar\TÜRKÇE\ARMA LOGO TÜRKÇE.png"/>
          <p:cNvPicPr>
            <a:picLocks noChangeAspect="1" noChangeArrowheads="1"/>
          </p:cNvPicPr>
          <p:nvPr/>
        </p:nvPicPr>
        <p:blipFill>
          <a:blip r:embed="rId3" cstate="print"/>
          <a:srcRect/>
          <a:stretch>
            <a:fillRect/>
          </a:stretch>
        </p:blipFill>
        <p:spPr bwMode="auto">
          <a:xfrm>
            <a:off x="0" y="0"/>
            <a:ext cx="1052736" cy="105273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urat.DDH\Desktop\Stage6-Logo-FINAL_highres.jpg"/>
          <p:cNvPicPr>
            <a:picLocks noChangeAspect="1" noChangeArrowheads="1"/>
          </p:cNvPicPr>
          <p:nvPr/>
        </p:nvPicPr>
        <p:blipFill>
          <a:blip r:embed="rId2" cstate="print"/>
          <a:srcRect/>
          <a:stretch>
            <a:fillRect/>
          </a:stretch>
        </p:blipFill>
        <p:spPr bwMode="auto">
          <a:xfrm rot="5400000">
            <a:off x="-869167" y="4865102"/>
            <a:ext cx="2708921" cy="899594"/>
          </a:xfrm>
          <a:prstGeom prst="rect">
            <a:avLst/>
          </a:prstGeom>
          <a:noFill/>
        </p:spPr>
      </p:pic>
      <p:pic>
        <p:nvPicPr>
          <p:cNvPr id="6" name="Picture 2" descr="C:\Users\mustafa\Desktop\sb kurumsal kimlik\Logolar\TÜRKÇE\ARMA LOGO TÜRKÇE.png"/>
          <p:cNvPicPr>
            <a:picLocks noChangeAspect="1" noChangeArrowheads="1"/>
          </p:cNvPicPr>
          <p:nvPr/>
        </p:nvPicPr>
        <p:blipFill>
          <a:blip r:embed="rId3" cstate="print"/>
          <a:srcRect/>
          <a:stretch>
            <a:fillRect/>
          </a:stretch>
        </p:blipFill>
        <p:spPr bwMode="auto">
          <a:xfrm>
            <a:off x="0" y="0"/>
            <a:ext cx="1052736" cy="1052736"/>
          </a:xfrm>
          <a:prstGeom prst="rect">
            <a:avLst/>
          </a:prstGeom>
          <a:noFill/>
        </p:spPr>
      </p:pic>
      <p:sp>
        <p:nvSpPr>
          <p:cNvPr id="5" name="4 Başlık"/>
          <p:cNvSpPr>
            <a:spLocks noGrp="1"/>
          </p:cNvSpPr>
          <p:nvPr>
            <p:ph type="title"/>
          </p:nvPr>
        </p:nvSpPr>
        <p:spPr>
          <a:xfrm>
            <a:off x="457200" y="704088"/>
            <a:ext cx="8229600" cy="867524"/>
          </a:xfrm>
        </p:spPr>
        <p:txBody>
          <a:bodyPr>
            <a:noAutofit/>
          </a:bodyPr>
          <a:lstStyle/>
          <a:p>
            <a:pPr algn="ctr"/>
            <a:r>
              <a:rPr lang="tr-TR" sz="3600" b="1" dirty="0" smtClean="0">
                <a:solidFill>
                  <a:srgbClr val="0070C0"/>
                </a:solidFill>
                <a:effectLst>
                  <a:outerShdw blurRad="38100" dist="38100" dir="2700000" algn="tl">
                    <a:srgbClr val="000000">
                      <a:alpha val="43137"/>
                    </a:srgbClr>
                  </a:outerShdw>
                </a:effectLst>
              </a:rPr>
              <a:t/>
            </a:r>
            <a:br>
              <a:rPr lang="tr-TR" sz="3600" b="1" dirty="0" smtClean="0">
                <a:solidFill>
                  <a:srgbClr val="0070C0"/>
                </a:solidFill>
                <a:effectLst>
                  <a:outerShdw blurRad="38100" dist="38100" dir="2700000" algn="tl">
                    <a:srgbClr val="000000">
                      <a:alpha val="43137"/>
                    </a:srgbClr>
                  </a:outerShdw>
                </a:effectLst>
              </a:rPr>
            </a:br>
            <a:r>
              <a:rPr lang="tr-TR" sz="3600" b="1" dirty="0" smtClean="0">
                <a:solidFill>
                  <a:srgbClr val="0070C0"/>
                </a:solidFill>
                <a:effectLst>
                  <a:outerShdw blurRad="38100" dist="38100" dir="2700000" algn="tl">
                    <a:srgbClr val="000000">
                      <a:alpha val="43137"/>
                    </a:srgbClr>
                  </a:outerShdw>
                </a:effectLst>
              </a:rPr>
              <a:t/>
            </a:r>
            <a:br>
              <a:rPr lang="tr-TR" sz="3600" b="1" dirty="0" smtClean="0">
                <a:solidFill>
                  <a:srgbClr val="0070C0"/>
                </a:solidFill>
                <a:effectLst>
                  <a:outerShdw blurRad="38100" dist="38100" dir="2700000" algn="tl">
                    <a:srgbClr val="000000">
                      <a:alpha val="43137"/>
                    </a:srgbClr>
                  </a:outerShdw>
                </a:effectLst>
              </a:rPr>
            </a:br>
            <a:r>
              <a:rPr lang="tr-TR" sz="3200" b="1" dirty="0" smtClean="0">
                <a:solidFill>
                  <a:srgbClr val="FF0000"/>
                </a:solidFill>
              </a:rPr>
              <a:t>KARAR DESTEK HAZIRLANMASI </a:t>
            </a:r>
            <a:br>
              <a:rPr lang="tr-TR" sz="3200" b="1" dirty="0" smtClean="0">
                <a:solidFill>
                  <a:srgbClr val="FF0000"/>
                </a:solidFill>
              </a:rPr>
            </a:br>
            <a:r>
              <a:rPr lang="tr-TR" sz="3200" b="1" dirty="0" smtClean="0">
                <a:solidFill>
                  <a:srgbClr val="FF0000"/>
                </a:solidFill>
              </a:rPr>
              <a:t>HEKİM KDS</a:t>
            </a:r>
            <a:endParaRPr lang="tr-TR" sz="3600" b="1" dirty="0">
              <a:solidFill>
                <a:srgbClr val="FF0000"/>
              </a:solidFill>
              <a:effectLst>
                <a:outerShdw blurRad="38100" dist="38100" dir="2700000" algn="tl">
                  <a:srgbClr val="000000">
                    <a:alpha val="43137"/>
                  </a:srgbClr>
                </a:outerShdw>
              </a:effectLst>
            </a:endParaRPr>
          </a:p>
        </p:txBody>
      </p:sp>
      <p:sp>
        <p:nvSpPr>
          <p:cNvPr id="7" name="6 Dikdörtgen"/>
          <p:cNvSpPr/>
          <p:nvPr/>
        </p:nvSpPr>
        <p:spPr>
          <a:xfrm>
            <a:off x="785786" y="1785926"/>
            <a:ext cx="8001056" cy="3431709"/>
          </a:xfrm>
          <a:prstGeom prst="rect">
            <a:avLst/>
          </a:prstGeom>
        </p:spPr>
        <p:txBody>
          <a:bodyPr wrap="square">
            <a:spAutoFit/>
          </a:bodyPr>
          <a:lstStyle/>
          <a:p>
            <a:pPr algn="just"/>
            <a:r>
              <a:rPr lang="tr-TR" dirty="0" smtClean="0"/>
              <a:t>	</a:t>
            </a:r>
            <a:endParaRPr lang="tr-TR" sz="1900" dirty="0" smtClean="0"/>
          </a:p>
          <a:p>
            <a:pPr algn="just"/>
            <a:r>
              <a:rPr lang="tr-TR" sz="2000" dirty="0" smtClean="0">
                <a:latin typeface="+mj-lt"/>
              </a:rPr>
              <a:t>	Sahadan gelen talepler doğrultusunda </a:t>
            </a:r>
            <a:r>
              <a:rPr lang="tr-TR" sz="2000" dirty="0" err="1" smtClean="0">
                <a:latin typeface="+mj-lt"/>
              </a:rPr>
              <a:t>KDS’ler</a:t>
            </a:r>
            <a:r>
              <a:rPr lang="tr-TR" sz="2000" dirty="0" smtClean="0">
                <a:latin typeface="+mj-lt"/>
              </a:rPr>
              <a:t> </a:t>
            </a:r>
            <a:r>
              <a:rPr lang="tr-TR" sz="2000" dirty="0" smtClean="0">
                <a:latin typeface="+mj-lt"/>
              </a:rPr>
              <a:t>hazırlamaya başladık. </a:t>
            </a:r>
            <a:r>
              <a:rPr lang="tr-TR" sz="2000" dirty="0" err="1" smtClean="0">
                <a:latin typeface="+mj-lt"/>
              </a:rPr>
              <a:t>KDS’lerin</a:t>
            </a:r>
            <a:r>
              <a:rPr lang="tr-TR" sz="2000" dirty="0" smtClean="0">
                <a:latin typeface="+mj-lt"/>
              </a:rPr>
              <a:t> hazırlanmasında Sağlık Bakanlığı’nca hazırlanan KDS örnekleri ve Hekimlerimizce (özellikle nöroloji uzmanı) hazırlanan taslaklar kullanılmıştır. </a:t>
            </a:r>
          </a:p>
          <a:p>
            <a:pPr algn="just"/>
            <a:endParaRPr lang="tr-TR" sz="2000" dirty="0" smtClean="0">
              <a:latin typeface="+mj-lt"/>
            </a:endParaRPr>
          </a:p>
          <a:p>
            <a:pPr algn="just"/>
            <a:r>
              <a:rPr lang="tr-TR" sz="2000" dirty="0" smtClean="0">
                <a:latin typeface="+mj-lt"/>
              </a:rPr>
              <a:t>	Nöroloji uzmanımız ile beraber İnme de TPA kullanımı hakkında KDS hazırlamaya başladık.</a:t>
            </a:r>
          </a:p>
          <a:p>
            <a:pPr algn="just"/>
            <a:endParaRPr lang="tr-TR" sz="2000" dirty="0" smtClean="0">
              <a:latin typeface="+mj-lt"/>
            </a:endParaRPr>
          </a:p>
          <a:p>
            <a:pPr algn="just"/>
            <a:r>
              <a:rPr lang="tr-TR" sz="2000" dirty="0" smtClean="0">
                <a:latin typeface="+mj-lt"/>
              </a:rPr>
              <a:t>	</a:t>
            </a:r>
            <a:r>
              <a:rPr lang="tr-TR" sz="2000" dirty="0" smtClean="0">
                <a:latin typeface="+mj-lt"/>
              </a:rPr>
              <a:t>SBYS Yazılım </a:t>
            </a:r>
            <a:r>
              <a:rPr lang="tr-TR" sz="2000" dirty="0" smtClean="0">
                <a:latin typeface="+mj-lt"/>
              </a:rPr>
              <a:t>Firması ve Bilgi işlem ekibimizle </a:t>
            </a:r>
            <a:r>
              <a:rPr lang="tr-TR" sz="2000" dirty="0" err="1" smtClean="0">
                <a:latin typeface="+mj-lt"/>
              </a:rPr>
              <a:t>KDS’leri</a:t>
            </a:r>
            <a:r>
              <a:rPr lang="tr-TR" sz="2000" dirty="0" smtClean="0">
                <a:latin typeface="+mj-lt"/>
              </a:rPr>
              <a:t> </a:t>
            </a:r>
            <a:r>
              <a:rPr lang="tr-TR" sz="2000" dirty="0" smtClean="0">
                <a:latin typeface="+mj-lt"/>
              </a:rPr>
              <a:t>oluşturduk.</a:t>
            </a:r>
          </a:p>
          <a:p>
            <a:pPr algn="just"/>
            <a:endParaRPr lang="tr-TR" sz="1900" dirty="0" smtClean="0">
              <a:latin typeface="+mj-lt"/>
            </a:endParaRPr>
          </a:p>
        </p:txBody>
      </p:sp>
      <p:sp>
        <p:nvSpPr>
          <p:cNvPr id="9" name="8 Metin kutusu"/>
          <p:cNvSpPr txBox="1"/>
          <p:nvPr/>
        </p:nvSpPr>
        <p:spPr>
          <a:xfrm>
            <a:off x="6572264" y="6357958"/>
            <a:ext cx="2428892" cy="369332"/>
          </a:xfrm>
          <a:prstGeom prst="rect">
            <a:avLst/>
          </a:prstGeom>
          <a:noFill/>
        </p:spPr>
        <p:txBody>
          <a:bodyPr wrap="square" rtlCol="0">
            <a:spAutoFit/>
          </a:bodyPr>
          <a:lstStyle/>
          <a:p>
            <a:r>
              <a:rPr lang="tr-TR" b="1" dirty="0" smtClean="0">
                <a:solidFill>
                  <a:schemeClr val="bg1">
                    <a:lumMod val="50000"/>
                  </a:schemeClr>
                </a:solidFill>
                <a:latin typeface="+mj-lt"/>
              </a:rPr>
              <a:t>Didim Devlet Hastanesi</a:t>
            </a:r>
            <a:endParaRPr lang="tr-TR" b="1" dirty="0">
              <a:solidFill>
                <a:schemeClr val="bg1">
                  <a:lumMod val="50000"/>
                </a:schemeClr>
              </a:solidFill>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urat.DDH\Desktop\Stage6-Logo-FINAL_highres.jpg"/>
          <p:cNvPicPr>
            <a:picLocks noChangeAspect="1" noChangeArrowheads="1"/>
          </p:cNvPicPr>
          <p:nvPr/>
        </p:nvPicPr>
        <p:blipFill>
          <a:blip r:embed="rId2" cstate="print"/>
          <a:srcRect/>
          <a:stretch>
            <a:fillRect/>
          </a:stretch>
        </p:blipFill>
        <p:spPr bwMode="auto">
          <a:xfrm rot="5400000">
            <a:off x="-869167" y="4865102"/>
            <a:ext cx="2708921" cy="899594"/>
          </a:xfrm>
          <a:prstGeom prst="rect">
            <a:avLst/>
          </a:prstGeom>
          <a:noFill/>
        </p:spPr>
      </p:pic>
      <p:pic>
        <p:nvPicPr>
          <p:cNvPr id="6" name="Picture 2" descr="C:\Users\mustafa\Desktop\sb kurumsal kimlik\Logolar\TÜRKÇE\ARMA LOGO TÜRKÇE.png"/>
          <p:cNvPicPr>
            <a:picLocks noChangeAspect="1" noChangeArrowheads="1"/>
          </p:cNvPicPr>
          <p:nvPr/>
        </p:nvPicPr>
        <p:blipFill>
          <a:blip r:embed="rId3" cstate="print"/>
          <a:srcRect/>
          <a:stretch>
            <a:fillRect/>
          </a:stretch>
        </p:blipFill>
        <p:spPr bwMode="auto">
          <a:xfrm>
            <a:off x="0" y="0"/>
            <a:ext cx="1052736" cy="1052736"/>
          </a:xfrm>
          <a:prstGeom prst="rect">
            <a:avLst/>
          </a:prstGeom>
          <a:noFill/>
        </p:spPr>
      </p:pic>
      <p:sp>
        <p:nvSpPr>
          <p:cNvPr id="5" name="4 Başlık"/>
          <p:cNvSpPr>
            <a:spLocks noGrp="1"/>
          </p:cNvSpPr>
          <p:nvPr>
            <p:ph type="title"/>
          </p:nvPr>
        </p:nvSpPr>
        <p:spPr>
          <a:xfrm>
            <a:off x="457200" y="704088"/>
            <a:ext cx="8229600" cy="510334"/>
          </a:xfrm>
        </p:spPr>
        <p:txBody>
          <a:bodyPr>
            <a:noAutofit/>
          </a:bodyPr>
          <a:lstStyle/>
          <a:p>
            <a:pPr algn="ctr"/>
            <a:r>
              <a:rPr lang="tr-TR" sz="3200" b="1" dirty="0" smtClean="0">
                <a:solidFill>
                  <a:srgbClr val="FF0000"/>
                </a:solidFill>
              </a:rPr>
              <a:t>KARAR DESTEK HAZIRLANMASI </a:t>
            </a:r>
            <a:br>
              <a:rPr lang="tr-TR" sz="3200" b="1" dirty="0" smtClean="0">
                <a:solidFill>
                  <a:srgbClr val="FF0000"/>
                </a:solidFill>
              </a:rPr>
            </a:br>
            <a:r>
              <a:rPr lang="tr-TR" sz="3200" b="1" dirty="0" smtClean="0">
                <a:solidFill>
                  <a:srgbClr val="FF0000"/>
                </a:solidFill>
              </a:rPr>
              <a:t>HEKİM 3.SEVİYE KDS</a:t>
            </a:r>
            <a:endParaRPr lang="tr-TR" sz="3200" b="1" dirty="0">
              <a:solidFill>
                <a:srgbClr val="FF0000"/>
              </a:solidFill>
            </a:endParaRPr>
          </a:p>
        </p:txBody>
      </p:sp>
      <p:pic>
        <p:nvPicPr>
          <p:cNvPr id="8" name="Picture 2" descr="C:\Users\mustafa.DIDIM\Desktop\Ekran Alıntısı.JPG"/>
          <p:cNvPicPr>
            <a:picLocks noChangeAspect="1" noChangeArrowheads="1"/>
          </p:cNvPicPr>
          <p:nvPr/>
        </p:nvPicPr>
        <p:blipFill>
          <a:blip r:embed="rId4"/>
          <a:srcRect/>
          <a:stretch>
            <a:fillRect/>
          </a:stretch>
        </p:blipFill>
        <p:spPr bwMode="auto">
          <a:xfrm>
            <a:off x="214282" y="1142984"/>
            <a:ext cx="4286280" cy="2500330"/>
          </a:xfrm>
          <a:prstGeom prst="rect">
            <a:avLst/>
          </a:prstGeom>
          <a:noFill/>
          <a:ln>
            <a:solidFill>
              <a:schemeClr val="tx1"/>
            </a:solidFill>
          </a:ln>
        </p:spPr>
      </p:pic>
      <p:pic>
        <p:nvPicPr>
          <p:cNvPr id="9" name="Picture 3" descr="C:\Users\mustafa.DIDIM\Desktop\Ekran Alıntısı2.JPG"/>
          <p:cNvPicPr>
            <a:picLocks noChangeAspect="1" noChangeArrowheads="1"/>
          </p:cNvPicPr>
          <p:nvPr/>
        </p:nvPicPr>
        <p:blipFill>
          <a:blip r:embed="rId5"/>
          <a:srcRect/>
          <a:stretch>
            <a:fillRect/>
          </a:stretch>
        </p:blipFill>
        <p:spPr bwMode="auto">
          <a:xfrm>
            <a:off x="4572000" y="1142984"/>
            <a:ext cx="4429156" cy="2500330"/>
          </a:xfrm>
          <a:prstGeom prst="rect">
            <a:avLst/>
          </a:prstGeom>
          <a:noFill/>
          <a:ln>
            <a:solidFill>
              <a:schemeClr val="tx1"/>
            </a:solidFill>
          </a:ln>
        </p:spPr>
      </p:pic>
      <p:pic>
        <p:nvPicPr>
          <p:cNvPr id="10" name="Picture 4" descr="C:\Users\mustafa.DIDIM\Desktop\Ekran Alıntısı3.JPG"/>
          <p:cNvPicPr>
            <a:picLocks noChangeAspect="1" noChangeArrowheads="1"/>
          </p:cNvPicPr>
          <p:nvPr/>
        </p:nvPicPr>
        <p:blipFill>
          <a:blip r:embed="rId6"/>
          <a:srcRect/>
          <a:stretch>
            <a:fillRect/>
          </a:stretch>
        </p:blipFill>
        <p:spPr bwMode="auto">
          <a:xfrm>
            <a:off x="1857356" y="3714752"/>
            <a:ext cx="5989851" cy="2928958"/>
          </a:xfrm>
          <a:prstGeom prst="rect">
            <a:avLst/>
          </a:prstGeom>
          <a:noFill/>
          <a:ln>
            <a:solidFill>
              <a:schemeClr val="tx1"/>
            </a:solidFill>
          </a:ln>
        </p:spPr>
      </p:pic>
      <p:sp>
        <p:nvSpPr>
          <p:cNvPr id="11" name="10 Metin kutusu"/>
          <p:cNvSpPr txBox="1"/>
          <p:nvPr/>
        </p:nvSpPr>
        <p:spPr>
          <a:xfrm>
            <a:off x="6715108" y="6488668"/>
            <a:ext cx="2428892" cy="369332"/>
          </a:xfrm>
          <a:prstGeom prst="rect">
            <a:avLst/>
          </a:prstGeom>
          <a:noFill/>
        </p:spPr>
        <p:txBody>
          <a:bodyPr wrap="square" rtlCol="0">
            <a:spAutoFit/>
          </a:bodyPr>
          <a:lstStyle/>
          <a:p>
            <a:r>
              <a:rPr lang="tr-TR" b="1" dirty="0" smtClean="0">
                <a:solidFill>
                  <a:schemeClr val="bg1">
                    <a:lumMod val="50000"/>
                  </a:schemeClr>
                </a:solidFill>
                <a:latin typeface="+mj-lt"/>
              </a:rPr>
              <a:t>Didim Devlet Hastanesi</a:t>
            </a:r>
            <a:endParaRPr lang="tr-TR" b="1" dirty="0">
              <a:solidFill>
                <a:schemeClr val="bg1">
                  <a:lumMod val="50000"/>
                </a:schemeClr>
              </a:solidFill>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urat.DDH\Desktop\Stage6-Logo-FINAL_highres.jpg"/>
          <p:cNvPicPr>
            <a:picLocks noChangeAspect="1" noChangeArrowheads="1"/>
          </p:cNvPicPr>
          <p:nvPr/>
        </p:nvPicPr>
        <p:blipFill>
          <a:blip r:embed="rId2" cstate="print"/>
          <a:srcRect/>
          <a:stretch>
            <a:fillRect/>
          </a:stretch>
        </p:blipFill>
        <p:spPr bwMode="auto">
          <a:xfrm rot="5400000">
            <a:off x="-869167" y="4865102"/>
            <a:ext cx="2708921" cy="899594"/>
          </a:xfrm>
          <a:prstGeom prst="rect">
            <a:avLst/>
          </a:prstGeom>
          <a:noFill/>
        </p:spPr>
      </p:pic>
      <p:pic>
        <p:nvPicPr>
          <p:cNvPr id="6" name="Picture 2" descr="C:\Users\mustafa\Desktop\sb kurumsal kimlik\Logolar\TÜRKÇE\ARMA LOGO TÜRKÇE.png"/>
          <p:cNvPicPr>
            <a:picLocks noChangeAspect="1" noChangeArrowheads="1"/>
          </p:cNvPicPr>
          <p:nvPr/>
        </p:nvPicPr>
        <p:blipFill>
          <a:blip r:embed="rId3" cstate="print"/>
          <a:srcRect/>
          <a:stretch>
            <a:fillRect/>
          </a:stretch>
        </p:blipFill>
        <p:spPr bwMode="auto">
          <a:xfrm>
            <a:off x="0" y="0"/>
            <a:ext cx="1052736" cy="1052736"/>
          </a:xfrm>
          <a:prstGeom prst="rect">
            <a:avLst/>
          </a:prstGeom>
          <a:noFill/>
        </p:spPr>
      </p:pic>
      <p:sp>
        <p:nvSpPr>
          <p:cNvPr id="5" name="4 Başlık"/>
          <p:cNvSpPr>
            <a:spLocks noGrp="1"/>
          </p:cNvSpPr>
          <p:nvPr>
            <p:ph type="title"/>
          </p:nvPr>
        </p:nvSpPr>
        <p:spPr>
          <a:xfrm>
            <a:off x="457200" y="704088"/>
            <a:ext cx="8229600" cy="796086"/>
          </a:xfrm>
        </p:spPr>
        <p:txBody>
          <a:bodyPr>
            <a:noAutofit/>
          </a:bodyPr>
          <a:lstStyle/>
          <a:p>
            <a:pPr algn="ctr"/>
            <a:r>
              <a:rPr lang="tr-TR" sz="3200" b="1" dirty="0" smtClean="0">
                <a:solidFill>
                  <a:srgbClr val="FF0000"/>
                </a:solidFill>
              </a:rPr>
              <a:t>KARAR DESTEK HAZIRLANMASI</a:t>
            </a:r>
            <a:br>
              <a:rPr lang="tr-TR" sz="3200" b="1" dirty="0" smtClean="0">
                <a:solidFill>
                  <a:srgbClr val="FF0000"/>
                </a:solidFill>
              </a:rPr>
            </a:br>
            <a:r>
              <a:rPr lang="tr-TR" sz="3200" b="1" dirty="0" smtClean="0">
                <a:solidFill>
                  <a:srgbClr val="FF0000"/>
                </a:solidFill>
              </a:rPr>
              <a:t> HEMŞİRE KDS</a:t>
            </a:r>
            <a:endParaRPr lang="tr-TR" sz="3200" b="1" dirty="0">
              <a:solidFill>
                <a:srgbClr val="FF0000"/>
              </a:solidFill>
            </a:endParaRPr>
          </a:p>
        </p:txBody>
      </p:sp>
      <p:sp>
        <p:nvSpPr>
          <p:cNvPr id="7" name="6 Dikdörtgen"/>
          <p:cNvSpPr/>
          <p:nvPr/>
        </p:nvSpPr>
        <p:spPr>
          <a:xfrm>
            <a:off x="785786" y="1285860"/>
            <a:ext cx="8001056" cy="1538883"/>
          </a:xfrm>
          <a:prstGeom prst="rect">
            <a:avLst/>
          </a:prstGeom>
        </p:spPr>
        <p:txBody>
          <a:bodyPr wrap="square">
            <a:spAutoFit/>
          </a:bodyPr>
          <a:lstStyle/>
          <a:p>
            <a:pPr algn="just"/>
            <a:r>
              <a:rPr lang="tr-TR" dirty="0" smtClean="0"/>
              <a:t>	</a:t>
            </a:r>
            <a:endParaRPr lang="tr-TR" sz="1900" dirty="0" smtClean="0"/>
          </a:p>
          <a:p>
            <a:pPr algn="just"/>
            <a:r>
              <a:rPr lang="tr-TR" sz="1900" dirty="0" smtClean="0">
                <a:latin typeface="+mj-lt"/>
              </a:rPr>
              <a:t>	Serviste görev yapan hemşire arkadaşlarımızla 2. </a:t>
            </a:r>
            <a:r>
              <a:rPr lang="tr-TR" sz="1900" dirty="0" smtClean="0">
                <a:latin typeface="+mj-lt"/>
              </a:rPr>
              <a:t>seviye </a:t>
            </a:r>
            <a:r>
              <a:rPr lang="tr-TR" sz="1900" dirty="0" smtClean="0">
                <a:latin typeface="+mj-lt"/>
              </a:rPr>
              <a:t>KDS hazırlamaya başladık.</a:t>
            </a:r>
          </a:p>
          <a:p>
            <a:pPr algn="just"/>
            <a:r>
              <a:rPr lang="tr-TR" sz="1900" dirty="0" smtClean="0">
                <a:latin typeface="+mj-lt"/>
              </a:rPr>
              <a:t>	</a:t>
            </a:r>
            <a:r>
              <a:rPr lang="tr-TR" sz="1900" dirty="0" smtClean="0">
                <a:latin typeface="+mj-lt"/>
              </a:rPr>
              <a:t>SBYS Yazılım </a:t>
            </a:r>
            <a:r>
              <a:rPr lang="tr-TR" sz="1900" dirty="0" smtClean="0">
                <a:latin typeface="+mj-lt"/>
              </a:rPr>
              <a:t>Firması ve Bilgi işlem ekibimizle KDS </a:t>
            </a:r>
            <a:r>
              <a:rPr lang="tr-TR" sz="1900" dirty="0" err="1" smtClean="0">
                <a:latin typeface="+mj-lt"/>
              </a:rPr>
              <a:t>leri</a:t>
            </a:r>
            <a:r>
              <a:rPr lang="tr-TR" sz="1900" dirty="0" smtClean="0">
                <a:latin typeface="+mj-lt"/>
              </a:rPr>
              <a:t> oluşturduk.</a:t>
            </a:r>
          </a:p>
          <a:p>
            <a:pPr algn="just"/>
            <a:r>
              <a:rPr lang="tr-TR" sz="1900" dirty="0" smtClean="0">
                <a:latin typeface="+mj-lt"/>
              </a:rPr>
              <a:t>ÖRNEK KDS</a:t>
            </a:r>
            <a:endParaRPr lang="tr-TR" sz="1900" dirty="0">
              <a:latin typeface="+mj-lt"/>
            </a:endParaRPr>
          </a:p>
        </p:txBody>
      </p:sp>
      <p:pic>
        <p:nvPicPr>
          <p:cNvPr id="2050" name="Picture 2" descr="C:\Users\mustafa.DIDIM\Desktop\Ekran Alıntısı33.JPG"/>
          <p:cNvPicPr>
            <a:picLocks noChangeAspect="1" noChangeArrowheads="1"/>
          </p:cNvPicPr>
          <p:nvPr/>
        </p:nvPicPr>
        <p:blipFill>
          <a:blip r:embed="rId4"/>
          <a:srcRect/>
          <a:stretch>
            <a:fillRect/>
          </a:stretch>
        </p:blipFill>
        <p:spPr bwMode="auto">
          <a:xfrm>
            <a:off x="857224" y="2714620"/>
            <a:ext cx="7786742" cy="3851087"/>
          </a:xfrm>
          <a:prstGeom prst="rect">
            <a:avLst/>
          </a:prstGeom>
          <a:noFill/>
          <a:ln>
            <a:solidFill>
              <a:schemeClr val="tx1"/>
            </a:solidFill>
          </a:ln>
        </p:spPr>
      </p:pic>
      <p:sp>
        <p:nvSpPr>
          <p:cNvPr id="8" name="7 Metin kutusu"/>
          <p:cNvSpPr txBox="1"/>
          <p:nvPr/>
        </p:nvSpPr>
        <p:spPr>
          <a:xfrm>
            <a:off x="6572264" y="6488668"/>
            <a:ext cx="2428892" cy="369332"/>
          </a:xfrm>
          <a:prstGeom prst="rect">
            <a:avLst/>
          </a:prstGeom>
          <a:noFill/>
        </p:spPr>
        <p:txBody>
          <a:bodyPr wrap="square" rtlCol="0">
            <a:spAutoFit/>
          </a:bodyPr>
          <a:lstStyle/>
          <a:p>
            <a:r>
              <a:rPr lang="tr-TR" b="1" dirty="0" smtClean="0">
                <a:solidFill>
                  <a:schemeClr val="bg1">
                    <a:lumMod val="50000"/>
                  </a:schemeClr>
                </a:solidFill>
                <a:latin typeface="+mj-lt"/>
              </a:rPr>
              <a:t>Didim Devlet Hastanesi</a:t>
            </a:r>
            <a:endParaRPr lang="tr-TR" b="1" dirty="0">
              <a:solidFill>
                <a:schemeClr val="bg1">
                  <a:lumMod val="50000"/>
                </a:schemeClr>
              </a:solidFill>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urat.DDH\Desktop\Stage6-Logo-FINAL_highres.jpg"/>
          <p:cNvPicPr>
            <a:picLocks noChangeAspect="1" noChangeArrowheads="1"/>
          </p:cNvPicPr>
          <p:nvPr/>
        </p:nvPicPr>
        <p:blipFill>
          <a:blip r:embed="rId2" cstate="print"/>
          <a:srcRect/>
          <a:stretch>
            <a:fillRect/>
          </a:stretch>
        </p:blipFill>
        <p:spPr bwMode="auto">
          <a:xfrm rot="5400000">
            <a:off x="-869167" y="4865102"/>
            <a:ext cx="2708921" cy="899594"/>
          </a:xfrm>
          <a:prstGeom prst="rect">
            <a:avLst/>
          </a:prstGeom>
          <a:noFill/>
        </p:spPr>
      </p:pic>
      <p:pic>
        <p:nvPicPr>
          <p:cNvPr id="6" name="Picture 2" descr="C:\Users\mustafa\Desktop\sb kurumsal kimlik\Logolar\TÜRKÇE\ARMA LOGO TÜRKÇE.png"/>
          <p:cNvPicPr>
            <a:picLocks noChangeAspect="1" noChangeArrowheads="1"/>
          </p:cNvPicPr>
          <p:nvPr/>
        </p:nvPicPr>
        <p:blipFill>
          <a:blip r:embed="rId3" cstate="print"/>
          <a:srcRect/>
          <a:stretch>
            <a:fillRect/>
          </a:stretch>
        </p:blipFill>
        <p:spPr bwMode="auto">
          <a:xfrm>
            <a:off x="0" y="0"/>
            <a:ext cx="1052736" cy="1052736"/>
          </a:xfrm>
          <a:prstGeom prst="rect">
            <a:avLst/>
          </a:prstGeom>
          <a:noFill/>
        </p:spPr>
      </p:pic>
      <p:sp>
        <p:nvSpPr>
          <p:cNvPr id="5" name="4 Başlık"/>
          <p:cNvSpPr>
            <a:spLocks noGrp="1"/>
          </p:cNvSpPr>
          <p:nvPr>
            <p:ph type="title"/>
          </p:nvPr>
        </p:nvSpPr>
        <p:spPr>
          <a:xfrm>
            <a:off x="457200" y="704088"/>
            <a:ext cx="8229600" cy="581772"/>
          </a:xfrm>
        </p:spPr>
        <p:txBody>
          <a:bodyPr>
            <a:noAutofit/>
          </a:bodyPr>
          <a:lstStyle/>
          <a:p>
            <a:pPr algn="ctr"/>
            <a:r>
              <a:rPr lang="tr-TR" sz="3200" b="1" dirty="0" smtClean="0">
                <a:solidFill>
                  <a:srgbClr val="FF0000"/>
                </a:solidFill>
              </a:rPr>
              <a:t>KDS HAZIRLIKLARINDA KARŞILAŞILAN ZORLUKLAR VE ÇÖZÜMLERİMİZ</a:t>
            </a:r>
            <a:endParaRPr lang="tr-TR" sz="3200" b="1" dirty="0">
              <a:solidFill>
                <a:srgbClr val="FF0000"/>
              </a:solidFill>
            </a:endParaRPr>
          </a:p>
        </p:txBody>
      </p:sp>
      <p:sp>
        <p:nvSpPr>
          <p:cNvPr id="7" name="6 Dikdörtgen"/>
          <p:cNvSpPr/>
          <p:nvPr/>
        </p:nvSpPr>
        <p:spPr>
          <a:xfrm>
            <a:off x="857224" y="1214422"/>
            <a:ext cx="8179272" cy="4708981"/>
          </a:xfrm>
          <a:prstGeom prst="rect">
            <a:avLst/>
          </a:prstGeom>
        </p:spPr>
        <p:txBody>
          <a:bodyPr wrap="square">
            <a:spAutoFit/>
          </a:bodyPr>
          <a:lstStyle/>
          <a:p>
            <a:pPr algn="just"/>
            <a:r>
              <a:rPr lang="tr-TR" sz="2000" dirty="0" smtClean="0">
                <a:latin typeface="+mj-lt"/>
              </a:rPr>
              <a:t>1-Uzman hekim kadro sayının az olması (çoğu branşta tek hekim bulunması)</a:t>
            </a:r>
          </a:p>
          <a:p>
            <a:pPr algn="just"/>
            <a:r>
              <a:rPr lang="tr-TR" sz="2000" dirty="0" smtClean="0">
                <a:latin typeface="+mj-lt"/>
              </a:rPr>
              <a:t>2-</a:t>
            </a:r>
            <a:r>
              <a:rPr lang="tr-TR" sz="2000" dirty="0" err="1" smtClean="0">
                <a:latin typeface="+mj-lt"/>
              </a:rPr>
              <a:t>Hbys</a:t>
            </a:r>
            <a:r>
              <a:rPr lang="tr-TR" sz="2000" dirty="0" smtClean="0">
                <a:latin typeface="+mj-lt"/>
              </a:rPr>
              <a:t> </a:t>
            </a:r>
            <a:r>
              <a:rPr lang="tr-TR" sz="2000" dirty="0" smtClean="0">
                <a:latin typeface="+mj-lt"/>
              </a:rPr>
              <a:t>yazılım firmasının daha önce Web-HBYS kullanarak </a:t>
            </a:r>
            <a:r>
              <a:rPr lang="tr-TR" sz="2000" dirty="0" smtClean="0">
                <a:latin typeface="+mj-lt"/>
              </a:rPr>
              <a:t>HIMSS </a:t>
            </a:r>
            <a:r>
              <a:rPr lang="tr-TR" sz="2000" dirty="0" err="1" smtClean="0">
                <a:latin typeface="+mj-lt"/>
              </a:rPr>
              <a:t>validasyonu</a:t>
            </a:r>
            <a:r>
              <a:rPr lang="tr-TR" sz="2000" dirty="0" smtClean="0">
                <a:latin typeface="+mj-lt"/>
              </a:rPr>
              <a:t> yapmaması,</a:t>
            </a:r>
          </a:p>
          <a:p>
            <a:pPr algn="just"/>
            <a:r>
              <a:rPr lang="tr-TR" sz="2000" dirty="0" smtClean="0">
                <a:latin typeface="+mj-lt"/>
              </a:rPr>
              <a:t>3-KDS mantığının hem personele hem de yazılım firmasına anlatılması</a:t>
            </a:r>
          </a:p>
          <a:p>
            <a:pPr algn="just"/>
            <a:r>
              <a:rPr lang="tr-TR" sz="2000" dirty="0" smtClean="0">
                <a:latin typeface="+mj-lt"/>
              </a:rPr>
              <a:t>4-</a:t>
            </a:r>
            <a:r>
              <a:rPr lang="tr-TR" sz="2000" dirty="0" err="1" smtClean="0">
                <a:latin typeface="+mj-lt"/>
              </a:rPr>
              <a:t>Pandemi</a:t>
            </a:r>
            <a:r>
              <a:rPr lang="tr-TR" sz="2000" dirty="0" smtClean="0">
                <a:latin typeface="+mj-lt"/>
              </a:rPr>
              <a:t> sürecindeki olumsuzluklar</a:t>
            </a:r>
          </a:p>
          <a:p>
            <a:pPr algn="just"/>
            <a:r>
              <a:rPr lang="tr-TR" sz="2000" dirty="0" smtClean="0">
                <a:latin typeface="+mj-lt"/>
              </a:rPr>
              <a:t>5-Çoğu branşta tek hekim bulunması , hastanemizin turizm bölgesi hastanesi olması ve  özellikle poliklinik hizmetlerimizin yoğunluğu sebebiyle hekimlerimizin KDS hazırlama sürecine aktif katılamamaları</a:t>
            </a:r>
          </a:p>
          <a:p>
            <a:pPr algn="just"/>
            <a:r>
              <a:rPr lang="tr-TR" sz="2000" dirty="0" smtClean="0">
                <a:latin typeface="+mj-lt"/>
              </a:rPr>
              <a:t>6-Sosyal mesafe nedeniyle toplantıların verimli </a:t>
            </a:r>
            <a:r>
              <a:rPr lang="tr-TR" sz="2000" dirty="0" smtClean="0">
                <a:latin typeface="+mj-lt"/>
              </a:rPr>
              <a:t>yapılamaması,</a:t>
            </a:r>
            <a:endParaRPr lang="tr-TR" sz="2000" dirty="0" smtClean="0">
              <a:latin typeface="+mj-lt"/>
            </a:endParaRPr>
          </a:p>
          <a:p>
            <a:pPr algn="just"/>
            <a:r>
              <a:rPr lang="tr-TR" sz="2000" dirty="0" smtClean="0">
                <a:latin typeface="+mj-lt"/>
              </a:rPr>
              <a:t>7-75 yataklı C sınıfı hastane olmamız sebebiyle vaka  analizi ve KDS tespiti </a:t>
            </a:r>
            <a:r>
              <a:rPr lang="tr-TR" sz="2000" dirty="0" smtClean="0">
                <a:latin typeface="+mj-lt"/>
              </a:rPr>
              <a:t>konusunda </a:t>
            </a:r>
            <a:r>
              <a:rPr lang="tr-TR" sz="2000" dirty="0" smtClean="0">
                <a:latin typeface="+mj-lt"/>
              </a:rPr>
              <a:t>sıkıntılar çektik.</a:t>
            </a:r>
          </a:p>
          <a:p>
            <a:pPr algn="just"/>
            <a:r>
              <a:rPr lang="tr-TR" sz="2000" dirty="0" smtClean="0">
                <a:latin typeface="+mj-lt"/>
              </a:rPr>
              <a:t>8-Hastanemizde %65 oranında milli işletim sistemi PARDUS kullanması sebebiyle </a:t>
            </a:r>
            <a:r>
              <a:rPr lang="tr-TR" sz="2000" dirty="0" err="1" smtClean="0">
                <a:latin typeface="+mj-lt"/>
              </a:rPr>
              <a:t>KDS’lerin</a:t>
            </a:r>
            <a:r>
              <a:rPr lang="tr-TR" sz="2000" dirty="0" smtClean="0">
                <a:latin typeface="+mj-lt"/>
              </a:rPr>
              <a:t> sistem üzerinden tetiklenmesinde sıkıntılar çektik.</a:t>
            </a:r>
          </a:p>
          <a:p>
            <a:pPr algn="just"/>
            <a:r>
              <a:rPr lang="tr-TR" sz="2000" dirty="0" smtClean="0">
                <a:latin typeface="+mj-lt"/>
              </a:rPr>
              <a:t>9-KDS hazırlanması kurum personelince yapılmış olup herhangi bir hizmet alımı yapılmamıştır. </a:t>
            </a:r>
            <a:endParaRPr lang="tr-TR" sz="2000" dirty="0">
              <a:latin typeface="+mj-lt"/>
            </a:endParaRPr>
          </a:p>
        </p:txBody>
      </p:sp>
      <p:sp>
        <p:nvSpPr>
          <p:cNvPr id="8" name="7 Metin kutusu"/>
          <p:cNvSpPr txBox="1"/>
          <p:nvPr/>
        </p:nvSpPr>
        <p:spPr>
          <a:xfrm>
            <a:off x="6572264" y="6357958"/>
            <a:ext cx="2428892" cy="369332"/>
          </a:xfrm>
          <a:prstGeom prst="rect">
            <a:avLst/>
          </a:prstGeom>
          <a:noFill/>
        </p:spPr>
        <p:txBody>
          <a:bodyPr wrap="square" rtlCol="0">
            <a:spAutoFit/>
          </a:bodyPr>
          <a:lstStyle/>
          <a:p>
            <a:r>
              <a:rPr lang="tr-TR" b="1" dirty="0" smtClean="0">
                <a:solidFill>
                  <a:schemeClr val="bg1">
                    <a:lumMod val="50000"/>
                  </a:schemeClr>
                </a:solidFill>
                <a:latin typeface="+mj-lt"/>
              </a:rPr>
              <a:t>Didim Devlet Hastanesi</a:t>
            </a:r>
            <a:endParaRPr lang="tr-TR" b="1" dirty="0">
              <a:solidFill>
                <a:schemeClr val="bg1">
                  <a:lumMod val="50000"/>
                </a:schemeClr>
              </a:solidFill>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urat.DDH\Desktop\Stage6-Logo-FINAL_highres.jpg"/>
          <p:cNvPicPr>
            <a:picLocks noChangeAspect="1" noChangeArrowheads="1"/>
          </p:cNvPicPr>
          <p:nvPr/>
        </p:nvPicPr>
        <p:blipFill>
          <a:blip r:embed="rId2" cstate="print"/>
          <a:srcRect/>
          <a:stretch>
            <a:fillRect/>
          </a:stretch>
        </p:blipFill>
        <p:spPr bwMode="auto">
          <a:xfrm rot="5400000">
            <a:off x="-869167" y="4865102"/>
            <a:ext cx="2708921" cy="899594"/>
          </a:xfrm>
          <a:prstGeom prst="rect">
            <a:avLst/>
          </a:prstGeom>
          <a:noFill/>
        </p:spPr>
      </p:pic>
      <p:pic>
        <p:nvPicPr>
          <p:cNvPr id="6" name="Picture 2" descr="C:\Users\mustafa\Desktop\sb kurumsal kimlik\Logolar\TÜRKÇE\ARMA LOGO TÜRKÇE.png"/>
          <p:cNvPicPr>
            <a:picLocks noChangeAspect="1" noChangeArrowheads="1"/>
          </p:cNvPicPr>
          <p:nvPr/>
        </p:nvPicPr>
        <p:blipFill>
          <a:blip r:embed="rId3" cstate="print"/>
          <a:srcRect/>
          <a:stretch>
            <a:fillRect/>
          </a:stretch>
        </p:blipFill>
        <p:spPr bwMode="auto">
          <a:xfrm>
            <a:off x="0" y="0"/>
            <a:ext cx="1052736" cy="1052736"/>
          </a:xfrm>
          <a:prstGeom prst="rect">
            <a:avLst/>
          </a:prstGeom>
          <a:noFill/>
        </p:spPr>
      </p:pic>
      <p:sp>
        <p:nvSpPr>
          <p:cNvPr id="5" name="4 Başlık"/>
          <p:cNvSpPr>
            <a:spLocks noGrp="1"/>
          </p:cNvSpPr>
          <p:nvPr>
            <p:ph type="title"/>
          </p:nvPr>
        </p:nvSpPr>
        <p:spPr>
          <a:xfrm>
            <a:off x="457200" y="704088"/>
            <a:ext cx="8229600" cy="581772"/>
          </a:xfrm>
        </p:spPr>
        <p:txBody>
          <a:bodyPr>
            <a:noAutofit/>
          </a:bodyPr>
          <a:lstStyle/>
          <a:p>
            <a:pPr algn="ctr"/>
            <a:r>
              <a:rPr lang="tr-TR" sz="3600" b="1" dirty="0" smtClean="0">
                <a:solidFill>
                  <a:srgbClr val="FF0000"/>
                </a:solidFill>
              </a:rPr>
              <a:t>HASTANEMİZDE AKTİF KULLANILAN</a:t>
            </a:r>
            <a:br>
              <a:rPr lang="tr-TR" sz="3600" b="1" dirty="0" smtClean="0">
                <a:solidFill>
                  <a:srgbClr val="FF0000"/>
                </a:solidFill>
              </a:rPr>
            </a:br>
            <a:r>
              <a:rPr lang="tr-TR" sz="3600" b="1" dirty="0" smtClean="0">
                <a:solidFill>
                  <a:srgbClr val="FF0000"/>
                </a:solidFill>
              </a:rPr>
              <a:t> KDS ALGORİTMALARI</a:t>
            </a:r>
            <a:endParaRPr lang="tr-TR" sz="3600" b="1" dirty="0">
              <a:solidFill>
                <a:srgbClr val="FF0000"/>
              </a:solidFill>
            </a:endParaRPr>
          </a:p>
        </p:txBody>
      </p:sp>
      <p:graphicFrame>
        <p:nvGraphicFramePr>
          <p:cNvPr id="8" name="7 Tablo"/>
          <p:cNvGraphicFramePr>
            <a:graphicFrameLocks noGrp="1"/>
          </p:cNvGraphicFramePr>
          <p:nvPr/>
        </p:nvGraphicFramePr>
        <p:xfrm>
          <a:off x="1000100" y="1571612"/>
          <a:ext cx="7500990" cy="4609698"/>
        </p:xfrm>
        <a:graphic>
          <a:graphicData uri="http://schemas.openxmlformats.org/drawingml/2006/table">
            <a:tbl>
              <a:tblPr/>
              <a:tblGrid>
                <a:gridCol w="749428"/>
                <a:gridCol w="2561477"/>
                <a:gridCol w="335565"/>
                <a:gridCol w="734887"/>
                <a:gridCol w="3119633"/>
              </a:tblGrid>
              <a:tr h="269175">
                <a:tc gridSpan="2">
                  <a:txBody>
                    <a:bodyPr/>
                    <a:lstStyle/>
                    <a:p>
                      <a:pPr algn="ctr">
                        <a:lnSpc>
                          <a:spcPct val="115000"/>
                        </a:lnSpc>
                        <a:spcAft>
                          <a:spcPts val="0"/>
                        </a:spcAft>
                      </a:pPr>
                      <a:r>
                        <a:rPr lang="tr-TR" sz="1600" b="1" dirty="0">
                          <a:solidFill>
                            <a:srgbClr val="0070C0"/>
                          </a:solidFill>
                          <a:effectLst/>
                          <a:latin typeface="Calibri"/>
                          <a:ea typeface="Times New Roman"/>
                          <a:cs typeface="Calibri"/>
                        </a:rPr>
                        <a:t>HEMŞİRE KDS DURUMU</a:t>
                      </a:r>
                      <a:endParaRPr lang="tr-TR" sz="2800" dirty="0">
                        <a:solidFill>
                          <a:srgbClr val="0070C0"/>
                        </a:solidFill>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pPr>
                      <a:endParaRPr lang="tr-TR" sz="1100" dirty="0">
                        <a:latin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lnSpc>
                          <a:spcPct val="115000"/>
                        </a:lnSpc>
                        <a:spcAft>
                          <a:spcPts val="0"/>
                        </a:spcAft>
                      </a:pPr>
                      <a:r>
                        <a:rPr lang="tr-TR" sz="1600" b="1" dirty="0">
                          <a:solidFill>
                            <a:srgbClr val="0070C0"/>
                          </a:solidFill>
                          <a:latin typeface="Calibri"/>
                          <a:ea typeface="Times New Roman"/>
                          <a:cs typeface="Calibri"/>
                        </a:rPr>
                        <a:t>HEKİM KDS DURUMU</a:t>
                      </a:r>
                      <a:endParaRPr lang="tr-TR" sz="2800" dirty="0">
                        <a:solidFill>
                          <a:srgbClr val="0070C0"/>
                        </a:solidFill>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391528">
                <a:tc>
                  <a:txBody>
                    <a:bodyPr/>
                    <a:lstStyle/>
                    <a:p>
                      <a:pPr algn="ctr">
                        <a:lnSpc>
                          <a:spcPct val="115000"/>
                        </a:lnSpc>
                        <a:spcAft>
                          <a:spcPts val="0"/>
                        </a:spcAft>
                      </a:pPr>
                      <a:r>
                        <a:rPr lang="tr-TR" sz="1600" b="1">
                          <a:solidFill>
                            <a:srgbClr val="0070C0"/>
                          </a:solidFill>
                          <a:effectLst/>
                          <a:latin typeface="Calibri"/>
                          <a:ea typeface="Times New Roman"/>
                          <a:cs typeface="Calibri"/>
                        </a:rPr>
                        <a:t>SIRA NO</a:t>
                      </a:r>
                      <a:endParaRPr lang="tr-TR" sz="2800">
                        <a:solidFill>
                          <a:srgbClr val="0070C0"/>
                        </a:solidFill>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dirty="0">
                          <a:solidFill>
                            <a:srgbClr val="0070C0"/>
                          </a:solidFill>
                          <a:effectLst/>
                          <a:latin typeface="Calibri"/>
                          <a:ea typeface="Times New Roman"/>
                          <a:cs typeface="Calibri"/>
                        </a:rPr>
                        <a:t>ÜRÜN ADI</a:t>
                      </a:r>
                      <a:endParaRPr lang="tr-TR" sz="2800" dirty="0">
                        <a:solidFill>
                          <a:srgbClr val="0070C0"/>
                        </a:solidFill>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100">
                        <a:latin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tr-TR" sz="1600" b="1">
                          <a:solidFill>
                            <a:srgbClr val="0070C0"/>
                          </a:solidFill>
                          <a:latin typeface="Calibri"/>
                          <a:ea typeface="Times New Roman"/>
                          <a:cs typeface="Calibri"/>
                        </a:rPr>
                        <a:t>SIRA NO</a:t>
                      </a:r>
                      <a:endParaRPr lang="tr-TR" sz="2800">
                        <a:solidFill>
                          <a:srgbClr val="0070C0"/>
                        </a:solidFill>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dirty="0">
                          <a:solidFill>
                            <a:srgbClr val="0070C0"/>
                          </a:solidFill>
                          <a:latin typeface="Calibri"/>
                          <a:ea typeface="Times New Roman"/>
                          <a:cs typeface="Calibri"/>
                        </a:rPr>
                        <a:t>ÜRÜN ADI</a:t>
                      </a:r>
                      <a:endParaRPr lang="tr-TR" sz="2800" dirty="0">
                        <a:solidFill>
                          <a:srgbClr val="0070C0"/>
                        </a:solidFill>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175">
                <a:tc>
                  <a:txBody>
                    <a:bodyPr/>
                    <a:lstStyle/>
                    <a:p>
                      <a:pPr>
                        <a:lnSpc>
                          <a:spcPct val="115000"/>
                        </a:lnSpc>
                        <a:spcAft>
                          <a:spcPts val="0"/>
                        </a:spcAft>
                      </a:pPr>
                      <a:r>
                        <a:rPr lang="tr-TR" sz="1400">
                          <a:solidFill>
                            <a:srgbClr val="000000"/>
                          </a:solidFill>
                          <a:latin typeface="Calibri"/>
                          <a:ea typeface="Times New Roman"/>
                          <a:cs typeface="Calibri"/>
                        </a:rPr>
                        <a:t>1</a:t>
                      </a:r>
                      <a:endParaRPr lang="tr-TR" sz="2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dirty="0">
                          <a:solidFill>
                            <a:srgbClr val="000000"/>
                          </a:solidFill>
                          <a:latin typeface="Calibri"/>
                          <a:ea typeface="Times New Roman"/>
                          <a:cs typeface="Calibri"/>
                        </a:rPr>
                        <a:t>Ağrı tanılama</a:t>
                      </a:r>
                      <a:endParaRPr lang="tr-TR" sz="24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100">
                        <a:latin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tr-TR" sz="1400">
                          <a:solidFill>
                            <a:srgbClr val="000000"/>
                          </a:solidFill>
                          <a:latin typeface="Calibri"/>
                          <a:ea typeface="Times New Roman"/>
                          <a:cs typeface="Calibri"/>
                        </a:rPr>
                        <a:t>1</a:t>
                      </a:r>
                      <a:endParaRPr lang="tr-TR" sz="2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dirty="0" err="1" smtClean="0">
                          <a:solidFill>
                            <a:srgbClr val="000000"/>
                          </a:solidFill>
                          <a:latin typeface="Calibri"/>
                          <a:ea typeface="Times New Roman"/>
                          <a:cs typeface="Calibri"/>
                        </a:rPr>
                        <a:t>Albumin</a:t>
                      </a:r>
                      <a:r>
                        <a:rPr lang="tr-TR" sz="1400" dirty="0" smtClean="0">
                          <a:solidFill>
                            <a:srgbClr val="000000"/>
                          </a:solidFill>
                          <a:latin typeface="Calibri"/>
                          <a:ea typeface="Times New Roman"/>
                          <a:cs typeface="Calibri"/>
                        </a:rPr>
                        <a:t> düşüklüğü </a:t>
                      </a:r>
                      <a:r>
                        <a:rPr lang="tr-TR" sz="1400" dirty="0" err="1" smtClean="0">
                          <a:solidFill>
                            <a:srgbClr val="000000"/>
                          </a:solidFill>
                          <a:latin typeface="Calibri"/>
                          <a:ea typeface="Times New Roman"/>
                          <a:cs typeface="Calibri"/>
                        </a:rPr>
                        <a:t>kds</a:t>
                      </a:r>
                      <a:endParaRPr lang="tr-TR" sz="24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175">
                <a:tc>
                  <a:txBody>
                    <a:bodyPr/>
                    <a:lstStyle/>
                    <a:p>
                      <a:pPr>
                        <a:lnSpc>
                          <a:spcPct val="115000"/>
                        </a:lnSpc>
                        <a:spcAft>
                          <a:spcPts val="0"/>
                        </a:spcAft>
                      </a:pPr>
                      <a:r>
                        <a:rPr lang="tr-TR" sz="1400">
                          <a:solidFill>
                            <a:srgbClr val="000000"/>
                          </a:solidFill>
                          <a:latin typeface="Calibri"/>
                          <a:ea typeface="Times New Roman"/>
                          <a:cs typeface="Calibri"/>
                        </a:rPr>
                        <a:t>2</a:t>
                      </a:r>
                      <a:endParaRPr lang="tr-TR" sz="2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dirty="0">
                          <a:solidFill>
                            <a:srgbClr val="000000"/>
                          </a:solidFill>
                          <a:latin typeface="Calibri"/>
                          <a:ea typeface="Times New Roman"/>
                          <a:cs typeface="Calibri"/>
                        </a:rPr>
                        <a:t>Bası yarası pozisyon değişikliği</a:t>
                      </a:r>
                      <a:endParaRPr lang="tr-TR" sz="24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100">
                        <a:latin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tr-TR" sz="1400">
                          <a:solidFill>
                            <a:srgbClr val="000000"/>
                          </a:solidFill>
                          <a:latin typeface="Calibri"/>
                          <a:ea typeface="Times New Roman"/>
                          <a:cs typeface="Calibri"/>
                        </a:rPr>
                        <a:t>2</a:t>
                      </a:r>
                      <a:endParaRPr lang="tr-TR" sz="2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dirty="0" smtClean="0">
                          <a:solidFill>
                            <a:srgbClr val="000000"/>
                          </a:solidFill>
                          <a:latin typeface="Calibri"/>
                          <a:ea typeface="Times New Roman"/>
                          <a:cs typeface="Calibri"/>
                        </a:rPr>
                        <a:t> D-vitamini düşüklüğü (3.Derece </a:t>
                      </a:r>
                      <a:r>
                        <a:rPr lang="tr-TR" sz="1400" dirty="0" err="1" smtClean="0">
                          <a:solidFill>
                            <a:srgbClr val="000000"/>
                          </a:solidFill>
                          <a:latin typeface="Calibri"/>
                          <a:ea typeface="Times New Roman"/>
                          <a:cs typeface="Calibri"/>
                        </a:rPr>
                        <a:t>kds</a:t>
                      </a:r>
                      <a:r>
                        <a:rPr lang="tr-TR" sz="1400" dirty="0" smtClean="0">
                          <a:solidFill>
                            <a:srgbClr val="000000"/>
                          </a:solidFill>
                          <a:latin typeface="Calibri"/>
                          <a:ea typeface="Times New Roman"/>
                          <a:cs typeface="Calibri"/>
                        </a:rPr>
                        <a:t>)</a:t>
                      </a:r>
                      <a:endParaRPr lang="tr-TR" sz="24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175">
                <a:tc>
                  <a:txBody>
                    <a:bodyPr/>
                    <a:lstStyle/>
                    <a:p>
                      <a:pPr>
                        <a:lnSpc>
                          <a:spcPct val="115000"/>
                        </a:lnSpc>
                        <a:spcAft>
                          <a:spcPts val="0"/>
                        </a:spcAft>
                      </a:pPr>
                      <a:r>
                        <a:rPr lang="tr-TR" sz="1400">
                          <a:solidFill>
                            <a:srgbClr val="000000"/>
                          </a:solidFill>
                          <a:latin typeface="Calibri"/>
                          <a:ea typeface="Times New Roman"/>
                          <a:cs typeface="Calibri"/>
                        </a:rPr>
                        <a:t>3</a:t>
                      </a:r>
                      <a:endParaRPr lang="tr-TR" sz="2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dirty="0">
                          <a:solidFill>
                            <a:srgbClr val="000000"/>
                          </a:solidFill>
                          <a:latin typeface="Calibri"/>
                          <a:ea typeface="Times New Roman"/>
                          <a:cs typeface="Calibri"/>
                        </a:rPr>
                        <a:t>Bası Yarası Riski Düşük Puan</a:t>
                      </a:r>
                      <a:endParaRPr lang="tr-TR" sz="24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100">
                        <a:latin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tr-TR" sz="1400">
                          <a:solidFill>
                            <a:srgbClr val="000000"/>
                          </a:solidFill>
                          <a:latin typeface="Calibri"/>
                          <a:ea typeface="Times New Roman"/>
                          <a:cs typeface="Calibri"/>
                        </a:rPr>
                        <a:t>3</a:t>
                      </a:r>
                      <a:endParaRPr lang="tr-TR" sz="2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dirty="0" err="1" smtClean="0">
                          <a:solidFill>
                            <a:srgbClr val="000000"/>
                          </a:solidFill>
                          <a:latin typeface="Calibri"/>
                          <a:ea typeface="Times New Roman"/>
                          <a:cs typeface="Calibri"/>
                        </a:rPr>
                        <a:t>Glukoz</a:t>
                      </a:r>
                      <a:r>
                        <a:rPr lang="tr-TR" sz="1400" baseline="0" dirty="0" smtClean="0">
                          <a:solidFill>
                            <a:srgbClr val="000000"/>
                          </a:solidFill>
                          <a:latin typeface="Calibri"/>
                          <a:ea typeface="Times New Roman"/>
                          <a:cs typeface="Calibri"/>
                        </a:rPr>
                        <a:t> </a:t>
                      </a:r>
                      <a:r>
                        <a:rPr lang="tr-TR" sz="1400" dirty="0" smtClean="0">
                          <a:solidFill>
                            <a:srgbClr val="000000"/>
                          </a:solidFill>
                          <a:latin typeface="Calibri"/>
                          <a:ea typeface="Times New Roman"/>
                          <a:cs typeface="Calibri"/>
                        </a:rPr>
                        <a:t> (HİPOGLİSEMİ) KDS</a:t>
                      </a:r>
                      <a:endParaRPr lang="tr-TR" sz="24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175">
                <a:tc>
                  <a:txBody>
                    <a:bodyPr/>
                    <a:lstStyle/>
                    <a:p>
                      <a:pPr>
                        <a:lnSpc>
                          <a:spcPct val="115000"/>
                        </a:lnSpc>
                        <a:spcAft>
                          <a:spcPts val="0"/>
                        </a:spcAft>
                      </a:pPr>
                      <a:r>
                        <a:rPr lang="tr-TR" sz="1400">
                          <a:solidFill>
                            <a:srgbClr val="000000"/>
                          </a:solidFill>
                          <a:latin typeface="Calibri"/>
                          <a:ea typeface="Times New Roman"/>
                          <a:cs typeface="Calibri"/>
                        </a:rPr>
                        <a:t>4</a:t>
                      </a:r>
                      <a:endParaRPr lang="tr-TR" sz="2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dirty="0">
                          <a:solidFill>
                            <a:srgbClr val="000000"/>
                          </a:solidFill>
                          <a:latin typeface="Calibri"/>
                          <a:ea typeface="Times New Roman"/>
                          <a:cs typeface="Calibri"/>
                        </a:rPr>
                        <a:t>Bası yarası riski Yüksek Puan</a:t>
                      </a:r>
                      <a:endParaRPr lang="tr-TR" sz="24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100">
                        <a:latin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tr-TR" sz="1400">
                          <a:solidFill>
                            <a:srgbClr val="000000"/>
                          </a:solidFill>
                          <a:latin typeface="Calibri"/>
                          <a:ea typeface="Times New Roman"/>
                          <a:cs typeface="Calibri"/>
                        </a:rPr>
                        <a:t>4</a:t>
                      </a:r>
                      <a:endParaRPr lang="tr-TR" sz="2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dirty="0" smtClean="0">
                          <a:solidFill>
                            <a:srgbClr val="000000"/>
                          </a:solidFill>
                          <a:latin typeface="Calibri"/>
                          <a:ea typeface="Times New Roman"/>
                          <a:cs typeface="Calibri"/>
                        </a:rPr>
                        <a:t> Kalsiyum düşüklüğü </a:t>
                      </a:r>
                      <a:r>
                        <a:rPr lang="tr-TR" sz="1400" dirty="0" err="1" smtClean="0">
                          <a:solidFill>
                            <a:srgbClr val="000000"/>
                          </a:solidFill>
                          <a:latin typeface="Calibri"/>
                          <a:ea typeface="Times New Roman"/>
                          <a:cs typeface="Calibri"/>
                        </a:rPr>
                        <a:t>kds</a:t>
                      </a:r>
                      <a:endParaRPr lang="tr-TR" sz="24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175">
                <a:tc>
                  <a:txBody>
                    <a:bodyPr/>
                    <a:lstStyle/>
                    <a:p>
                      <a:pPr>
                        <a:lnSpc>
                          <a:spcPct val="115000"/>
                        </a:lnSpc>
                        <a:spcAft>
                          <a:spcPts val="0"/>
                        </a:spcAft>
                      </a:pPr>
                      <a:r>
                        <a:rPr lang="tr-TR" sz="1400">
                          <a:solidFill>
                            <a:srgbClr val="000000"/>
                          </a:solidFill>
                          <a:latin typeface="Calibri"/>
                          <a:ea typeface="Times New Roman"/>
                          <a:cs typeface="Calibri"/>
                        </a:rPr>
                        <a:t>5</a:t>
                      </a:r>
                      <a:endParaRPr lang="tr-TR" sz="2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dirty="0">
                          <a:solidFill>
                            <a:srgbClr val="000000"/>
                          </a:solidFill>
                          <a:latin typeface="Calibri"/>
                          <a:ea typeface="Times New Roman"/>
                          <a:cs typeface="Calibri"/>
                        </a:rPr>
                        <a:t>Düşme Düşük Risk</a:t>
                      </a:r>
                      <a:endParaRPr lang="tr-TR" sz="24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100">
                        <a:latin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tr-TR" sz="1400">
                          <a:solidFill>
                            <a:srgbClr val="000000"/>
                          </a:solidFill>
                          <a:latin typeface="Calibri"/>
                          <a:ea typeface="Times New Roman"/>
                          <a:cs typeface="Calibri"/>
                        </a:rPr>
                        <a:t>5</a:t>
                      </a:r>
                      <a:endParaRPr lang="tr-TR" sz="2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dirty="0" smtClean="0">
                          <a:solidFill>
                            <a:srgbClr val="000000"/>
                          </a:solidFill>
                          <a:latin typeface="Calibri"/>
                          <a:ea typeface="Times New Roman"/>
                          <a:cs typeface="Calibri"/>
                        </a:rPr>
                        <a:t>Potasyum düşüklüğü </a:t>
                      </a:r>
                      <a:r>
                        <a:rPr lang="tr-TR" sz="1400" dirty="0" err="1" smtClean="0">
                          <a:solidFill>
                            <a:srgbClr val="000000"/>
                          </a:solidFill>
                          <a:latin typeface="Calibri"/>
                          <a:ea typeface="Times New Roman"/>
                          <a:cs typeface="Calibri"/>
                        </a:rPr>
                        <a:t>kds</a:t>
                      </a:r>
                      <a:endParaRPr lang="tr-TR" sz="24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175">
                <a:tc>
                  <a:txBody>
                    <a:bodyPr/>
                    <a:lstStyle/>
                    <a:p>
                      <a:pPr>
                        <a:lnSpc>
                          <a:spcPct val="115000"/>
                        </a:lnSpc>
                        <a:spcAft>
                          <a:spcPts val="0"/>
                        </a:spcAft>
                      </a:pPr>
                      <a:r>
                        <a:rPr lang="tr-TR" sz="1400">
                          <a:solidFill>
                            <a:srgbClr val="000000"/>
                          </a:solidFill>
                          <a:latin typeface="Calibri"/>
                          <a:ea typeface="Times New Roman"/>
                          <a:cs typeface="Calibri"/>
                        </a:rPr>
                        <a:t>6</a:t>
                      </a:r>
                      <a:endParaRPr lang="tr-TR" sz="2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dirty="0">
                          <a:solidFill>
                            <a:srgbClr val="000000"/>
                          </a:solidFill>
                          <a:latin typeface="Calibri"/>
                          <a:ea typeface="Times New Roman"/>
                          <a:cs typeface="Calibri"/>
                        </a:rPr>
                        <a:t>Düşme Yüksek Risk</a:t>
                      </a:r>
                      <a:endParaRPr lang="tr-TR" sz="24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100">
                        <a:latin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tr-TR" sz="1400">
                          <a:solidFill>
                            <a:srgbClr val="000000"/>
                          </a:solidFill>
                          <a:latin typeface="Calibri"/>
                          <a:ea typeface="Times New Roman"/>
                          <a:cs typeface="Calibri"/>
                        </a:rPr>
                        <a:t>6</a:t>
                      </a:r>
                      <a:endParaRPr lang="tr-TR" sz="2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dirty="0" err="1" smtClean="0">
                          <a:solidFill>
                            <a:srgbClr val="000000"/>
                          </a:solidFill>
                          <a:latin typeface="Calibri"/>
                          <a:ea typeface="Times New Roman"/>
                          <a:cs typeface="Calibri"/>
                        </a:rPr>
                        <a:t>Trombolitik</a:t>
                      </a:r>
                      <a:r>
                        <a:rPr lang="tr-TR" sz="1400" dirty="0" smtClean="0">
                          <a:solidFill>
                            <a:srgbClr val="000000"/>
                          </a:solidFill>
                          <a:latin typeface="Calibri"/>
                          <a:ea typeface="Times New Roman"/>
                          <a:cs typeface="Calibri"/>
                        </a:rPr>
                        <a:t> tedavi </a:t>
                      </a:r>
                      <a:r>
                        <a:rPr lang="tr-TR" sz="1400" dirty="0" err="1" smtClean="0">
                          <a:solidFill>
                            <a:srgbClr val="000000"/>
                          </a:solidFill>
                          <a:latin typeface="Calibri"/>
                          <a:ea typeface="Times New Roman"/>
                          <a:cs typeface="Calibri"/>
                        </a:rPr>
                        <a:t>kds</a:t>
                      </a:r>
                      <a:endParaRPr lang="tr-TR" sz="24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175">
                <a:tc>
                  <a:txBody>
                    <a:bodyPr/>
                    <a:lstStyle/>
                    <a:p>
                      <a:pPr>
                        <a:lnSpc>
                          <a:spcPct val="115000"/>
                        </a:lnSpc>
                        <a:spcAft>
                          <a:spcPts val="0"/>
                        </a:spcAft>
                      </a:pPr>
                      <a:r>
                        <a:rPr lang="tr-TR" sz="1400">
                          <a:solidFill>
                            <a:srgbClr val="000000"/>
                          </a:solidFill>
                          <a:latin typeface="Calibri"/>
                          <a:ea typeface="Times New Roman"/>
                          <a:cs typeface="Calibri"/>
                        </a:rPr>
                        <a:t>7</a:t>
                      </a:r>
                      <a:endParaRPr lang="tr-TR" sz="2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dirty="0">
                          <a:solidFill>
                            <a:srgbClr val="000000"/>
                          </a:solidFill>
                          <a:latin typeface="Calibri"/>
                          <a:ea typeface="Times New Roman"/>
                          <a:cs typeface="Calibri"/>
                        </a:rPr>
                        <a:t>Hipotansiyon</a:t>
                      </a:r>
                      <a:endParaRPr lang="tr-TR" sz="24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100">
                        <a:latin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tr-TR" sz="1100">
                        <a:latin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tr-TR" sz="1100">
                        <a:latin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69175">
                <a:tc>
                  <a:txBody>
                    <a:bodyPr/>
                    <a:lstStyle/>
                    <a:p>
                      <a:pPr>
                        <a:lnSpc>
                          <a:spcPct val="115000"/>
                        </a:lnSpc>
                        <a:spcAft>
                          <a:spcPts val="0"/>
                        </a:spcAft>
                      </a:pPr>
                      <a:r>
                        <a:rPr lang="tr-TR" sz="1400">
                          <a:solidFill>
                            <a:srgbClr val="000000"/>
                          </a:solidFill>
                          <a:latin typeface="Calibri"/>
                          <a:ea typeface="Times New Roman"/>
                          <a:cs typeface="Calibri"/>
                        </a:rPr>
                        <a:t>8</a:t>
                      </a:r>
                      <a:endParaRPr lang="tr-TR" sz="2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dirty="0" err="1">
                          <a:solidFill>
                            <a:srgbClr val="000000"/>
                          </a:solidFill>
                          <a:latin typeface="Calibri"/>
                          <a:ea typeface="Times New Roman"/>
                          <a:cs typeface="Calibri"/>
                        </a:rPr>
                        <a:t>Hipotermi</a:t>
                      </a:r>
                      <a:endParaRPr lang="tr-TR" sz="24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100">
                        <a:latin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tr-TR" sz="1100">
                        <a:latin typeface="Calibri"/>
                        <a:cs typeface="Times New Roman"/>
                      </a:endParaRPr>
                    </a:p>
                  </a:txBody>
                  <a:tcPr marL="44450" marR="44450" marT="0" marB="0" anchor="b">
                    <a:lnL>
                      <a:noFill/>
                    </a:lnL>
                    <a:lnR>
                      <a:noFill/>
                    </a:lnR>
                    <a:lnT>
                      <a:noFill/>
                    </a:lnT>
                    <a:lnB>
                      <a:noFill/>
                    </a:lnB>
                  </a:tcPr>
                </a:tc>
                <a:tc>
                  <a:txBody>
                    <a:bodyPr/>
                    <a:lstStyle/>
                    <a:p>
                      <a:pPr>
                        <a:lnSpc>
                          <a:spcPct val="115000"/>
                        </a:lnSpc>
                      </a:pPr>
                      <a:endParaRPr lang="tr-TR" sz="1100">
                        <a:latin typeface="Calibri"/>
                        <a:cs typeface="Times New Roman"/>
                      </a:endParaRPr>
                    </a:p>
                  </a:txBody>
                  <a:tcPr marL="44450" marR="44450" marT="0" marB="0" anchor="b">
                    <a:lnL>
                      <a:noFill/>
                    </a:lnL>
                    <a:lnR>
                      <a:noFill/>
                    </a:lnR>
                    <a:lnT>
                      <a:noFill/>
                    </a:lnT>
                    <a:lnB>
                      <a:noFill/>
                    </a:lnB>
                  </a:tcPr>
                </a:tc>
              </a:tr>
              <a:tr h="269175">
                <a:tc>
                  <a:txBody>
                    <a:bodyPr/>
                    <a:lstStyle/>
                    <a:p>
                      <a:pPr>
                        <a:lnSpc>
                          <a:spcPct val="115000"/>
                        </a:lnSpc>
                        <a:spcAft>
                          <a:spcPts val="0"/>
                        </a:spcAft>
                      </a:pPr>
                      <a:r>
                        <a:rPr lang="tr-TR" sz="1400">
                          <a:solidFill>
                            <a:srgbClr val="000000"/>
                          </a:solidFill>
                          <a:latin typeface="Calibri"/>
                          <a:ea typeface="Times New Roman"/>
                          <a:cs typeface="Calibri"/>
                        </a:rPr>
                        <a:t>9</a:t>
                      </a:r>
                      <a:endParaRPr lang="tr-TR" sz="2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dirty="0" err="1">
                          <a:solidFill>
                            <a:srgbClr val="000000"/>
                          </a:solidFill>
                          <a:latin typeface="Calibri"/>
                          <a:ea typeface="Times New Roman"/>
                          <a:cs typeface="Calibri"/>
                        </a:rPr>
                        <a:t>Saturasyon</a:t>
                      </a:r>
                      <a:r>
                        <a:rPr lang="tr-TR" sz="1400" dirty="0">
                          <a:solidFill>
                            <a:srgbClr val="000000"/>
                          </a:solidFill>
                          <a:latin typeface="Calibri"/>
                          <a:ea typeface="Times New Roman"/>
                          <a:cs typeface="Calibri"/>
                        </a:rPr>
                        <a:t> Düşüklüğü</a:t>
                      </a:r>
                      <a:endParaRPr lang="tr-TR" sz="24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100">
                        <a:latin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tr-TR" sz="1100">
                        <a:latin typeface="Calibri"/>
                        <a:cs typeface="Times New Roman"/>
                      </a:endParaRPr>
                    </a:p>
                  </a:txBody>
                  <a:tcPr marL="44450" marR="44450" marT="0" marB="0" anchor="b">
                    <a:lnL>
                      <a:noFill/>
                    </a:lnL>
                    <a:lnR>
                      <a:noFill/>
                    </a:lnR>
                    <a:lnT>
                      <a:noFill/>
                    </a:lnT>
                    <a:lnB>
                      <a:noFill/>
                    </a:lnB>
                  </a:tcPr>
                </a:tc>
                <a:tc>
                  <a:txBody>
                    <a:bodyPr/>
                    <a:lstStyle/>
                    <a:p>
                      <a:pPr>
                        <a:lnSpc>
                          <a:spcPct val="115000"/>
                        </a:lnSpc>
                      </a:pPr>
                      <a:endParaRPr lang="tr-TR" sz="1100" dirty="0">
                        <a:latin typeface="Calibri"/>
                        <a:cs typeface="Times New Roman"/>
                      </a:endParaRPr>
                    </a:p>
                  </a:txBody>
                  <a:tcPr marL="44450" marR="44450" marT="0" marB="0" anchor="b">
                    <a:lnL>
                      <a:noFill/>
                    </a:lnL>
                    <a:lnR>
                      <a:noFill/>
                    </a:lnR>
                    <a:lnT>
                      <a:noFill/>
                    </a:lnT>
                    <a:lnB>
                      <a:noFill/>
                    </a:lnB>
                  </a:tcPr>
                </a:tc>
              </a:tr>
              <a:tr h="269175">
                <a:tc>
                  <a:txBody>
                    <a:bodyPr/>
                    <a:lstStyle/>
                    <a:p>
                      <a:pPr>
                        <a:lnSpc>
                          <a:spcPct val="115000"/>
                        </a:lnSpc>
                        <a:spcAft>
                          <a:spcPts val="0"/>
                        </a:spcAft>
                      </a:pPr>
                      <a:r>
                        <a:rPr lang="tr-TR" sz="1400">
                          <a:solidFill>
                            <a:srgbClr val="000000"/>
                          </a:solidFill>
                          <a:latin typeface="Calibri"/>
                          <a:ea typeface="Times New Roman"/>
                          <a:cs typeface="Calibri"/>
                        </a:rPr>
                        <a:t>10</a:t>
                      </a:r>
                      <a:endParaRPr lang="tr-TR" sz="2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dirty="0">
                          <a:solidFill>
                            <a:srgbClr val="000000"/>
                          </a:solidFill>
                          <a:latin typeface="Calibri"/>
                          <a:ea typeface="Times New Roman"/>
                          <a:cs typeface="Calibri"/>
                        </a:rPr>
                        <a:t>Hemşire Şikayet KDS</a:t>
                      </a:r>
                      <a:endParaRPr lang="tr-TR" sz="24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100">
                        <a:latin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tr-TR" sz="1100">
                        <a:latin typeface="Calibri"/>
                        <a:cs typeface="Times New Roman"/>
                      </a:endParaRPr>
                    </a:p>
                  </a:txBody>
                  <a:tcPr marL="44450" marR="44450" marT="0" marB="0" anchor="b">
                    <a:lnL>
                      <a:noFill/>
                    </a:lnL>
                    <a:lnR>
                      <a:noFill/>
                    </a:lnR>
                    <a:lnT>
                      <a:noFill/>
                    </a:lnT>
                    <a:lnB>
                      <a:noFill/>
                    </a:lnB>
                  </a:tcPr>
                </a:tc>
                <a:tc>
                  <a:txBody>
                    <a:bodyPr/>
                    <a:lstStyle/>
                    <a:p>
                      <a:pPr>
                        <a:lnSpc>
                          <a:spcPct val="115000"/>
                        </a:lnSpc>
                      </a:pPr>
                      <a:endParaRPr lang="tr-TR" sz="1100" dirty="0">
                        <a:latin typeface="Calibri"/>
                        <a:cs typeface="Times New Roman"/>
                      </a:endParaRPr>
                    </a:p>
                  </a:txBody>
                  <a:tcPr marL="44450" marR="44450" marT="0" marB="0" anchor="b">
                    <a:lnL>
                      <a:noFill/>
                    </a:lnL>
                    <a:lnR>
                      <a:noFill/>
                    </a:lnR>
                    <a:lnT>
                      <a:noFill/>
                    </a:lnT>
                    <a:lnB>
                      <a:noFill/>
                    </a:lnB>
                  </a:tcPr>
                </a:tc>
              </a:tr>
              <a:tr h="269175">
                <a:tc>
                  <a:txBody>
                    <a:bodyPr/>
                    <a:lstStyle/>
                    <a:p>
                      <a:pPr>
                        <a:lnSpc>
                          <a:spcPct val="115000"/>
                        </a:lnSpc>
                        <a:spcAft>
                          <a:spcPts val="0"/>
                        </a:spcAft>
                      </a:pPr>
                      <a:r>
                        <a:rPr lang="tr-TR" sz="1400">
                          <a:solidFill>
                            <a:srgbClr val="000000"/>
                          </a:solidFill>
                          <a:latin typeface="Calibri"/>
                          <a:ea typeface="Times New Roman"/>
                          <a:cs typeface="Calibri"/>
                        </a:rPr>
                        <a:t>11</a:t>
                      </a:r>
                      <a:endParaRPr lang="tr-TR" sz="2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dirty="0" err="1">
                          <a:solidFill>
                            <a:srgbClr val="000000"/>
                          </a:solidFill>
                          <a:latin typeface="Calibri"/>
                          <a:ea typeface="Times New Roman"/>
                          <a:cs typeface="Calibri"/>
                        </a:rPr>
                        <a:t>Üriner</a:t>
                      </a:r>
                      <a:r>
                        <a:rPr lang="tr-TR" sz="1400" dirty="0">
                          <a:solidFill>
                            <a:srgbClr val="000000"/>
                          </a:solidFill>
                          <a:latin typeface="Calibri"/>
                          <a:ea typeface="Times New Roman"/>
                          <a:cs typeface="Calibri"/>
                        </a:rPr>
                        <a:t> </a:t>
                      </a:r>
                      <a:r>
                        <a:rPr lang="tr-TR" sz="1400" dirty="0" err="1">
                          <a:solidFill>
                            <a:srgbClr val="000000"/>
                          </a:solidFill>
                          <a:latin typeface="Calibri"/>
                          <a:ea typeface="Times New Roman"/>
                          <a:cs typeface="Calibri"/>
                        </a:rPr>
                        <a:t>Katater</a:t>
                      </a:r>
                      <a:r>
                        <a:rPr lang="tr-TR" sz="1400" dirty="0">
                          <a:solidFill>
                            <a:srgbClr val="000000"/>
                          </a:solidFill>
                          <a:latin typeface="Calibri"/>
                          <a:ea typeface="Times New Roman"/>
                          <a:cs typeface="Calibri"/>
                        </a:rPr>
                        <a:t> Bakımı</a:t>
                      </a:r>
                      <a:endParaRPr lang="tr-TR" sz="24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100">
                        <a:latin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tr-TR" sz="1100">
                        <a:latin typeface="Calibri"/>
                        <a:cs typeface="Times New Roman"/>
                      </a:endParaRPr>
                    </a:p>
                  </a:txBody>
                  <a:tcPr marL="44450" marR="44450" marT="0" marB="0" anchor="b">
                    <a:lnL>
                      <a:noFill/>
                    </a:lnL>
                    <a:lnR>
                      <a:noFill/>
                    </a:lnR>
                    <a:lnT>
                      <a:noFill/>
                    </a:lnT>
                    <a:lnB>
                      <a:noFill/>
                    </a:lnB>
                  </a:tcPr>
                </a:tc>
                <a:tc>
                  <a:txBody>
                    <a:bodyPr/>
                    <a:lstStyle/>
                    <a:p>
                      <a:pPr>
                        <a:lnSpc>
                          <a:spcPct val="115000"/>
                        </a:lnSpc>
                      </a:pPr>
                      <a:endParaRPr lang="tr-TR" sz="1100">
                        <a:latin typeface="Calibri"/>
                        <a:cs typeface="Times New Roman"/>
                      </a:endParaRPr>
                    </a:p>
                  </a:txBody>
                  <a:tcPr marL="44450" marR="44450" marT="0" marB="0" anchor="b">
                    <a:lnL>
                      <a:noFill/>
                    </a:lnL>
                    <a:lnR>
                      <a:noFill/>
                    </a:lnR>
                    <a:lnT>
                      <a:noFill/>
                    </a:lnT>
                    <a:lnB>
                      <a:noFill/>
                    </a:lnB>
                  </a:tcPr>
                </a:tc>
              </a:tr>
              <a:tr h="269175">
                <a:tc>
                  <a:txBody>
                    <a:bodyPr/>
                    <a:lstStyle/>
                    <a:p>
                      <a:pPr>
                        <a:lnSpc>
                          <a:spcPct val="115000"/>
                        </a:lnSpc>
                        <a:spcAft>
                          <a:spcPts val="0"/>
                        </a:spcAft>
                      </a:pPr>
                      <a:r>
                        <a:rPr lang="tr-TR" sz="1400">
                          <a:solidFill>
                            <a:srgbClr val="000000"/>
                          </a:solidFill>
                          <a:latin typeface="Calibri"/>
                          <a:ea typeface="Times New Roman"/>
                          <a:cs typeface="Calibri"/>
                        </a:rPr>
                        <a:t>12</a:t>
                      </a:r>
                      <a:endParaRPr lang="tr-TR" sz="2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dirty="0">
                          <a:solidFill>
                            <a:srgbClr val="000000"/>
                          </a:solidFill>
                          <a:latin typeface="Calibri"/>
                          <a:ea typeface="Times New Roman"/>
                          <a:cs typeface="Calibri"/>
                        </a:rPr>
                        <a:t>Yetişkin Nöbet</a:t>
                      </a:r>
                      <a:endParaRPr lang="tr-TR" sz="24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100">
                        <a:latin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tr-TR" sz="1100">
                        <a:latin typeface="Calibri"/>
                        <a:cs typeface="Times New Roman"/>
                      </a:endParaRPr>
                    </a:p>
                  </a:txBody>
                  <a:tcPr marL="44450" marR="44450" marT="0" marB="0" anchor="b">
                    <a:lnL>
                      <a:noFill/>
                    </a:lnL>
                    <a:lnR>
                      <a:noFill/>
                    </a:lnR>
                    <a:lnT>
                      <a:noFill/>
                    </a:lnT>
                    <a:lnB>
                      <a:noFill/>
                    </a:lnB>
                  </a:tcPr>
                </a:tc>
                <a:tc>
                  <a:txBody>
                    <a:bodyPr/>
                    <a:lstStyle/>
                    <a:p>
                      <a:pPr>
                        <a:lnSpc>
                          <a:spcPct val="115000"/>
                        </a:lnSpc>
                      </a:pPr>
                      <a:endParaRPr lang="tr-TR" sz="1100" dirty="0">
                        <a:latin typeface="Calibri"/>
                        <a:cs typeface="Times New Roman"/>
                      </a:endParaRPr>
                    </a:p>
                  </a:txBody>
                  <a:tcPr marL="44450" marR="44450" marT="0" marB="0" anchor="b">
                    <a:lnL>
                      <a:noFill/>
                    </a:lnL>
                    <a:lnR>
                      <a:noFill/>
                    </a:lnR>
                    <a:lnT>
                      <a:noFill/>
                    </a:lnT>
                    <a:lnB>
                      <a:noFill/>
                    </a:lnB>
                  </a:tcPr>
                </a:tc>
              </a:tr>
              <a:tr h="269175">
                <a:tc>
                  <a:txBody>
                    <a:bodyPr/>
                    <a:lstStyle/>
                    <a:p>
                      <a:pPr>
                        <a:lnSpc>
                          <a:spcPct val="115000"/>
                        </a:lnSpc>
                        <a:spcAft>
                          <a:spcPts val="0"/>
                        </a:spcAft>
                      </a:pPr>
                      <a:r>
                        <a:rPr lang="tr-TR" sz="1400">
                          <a:solidFill>
                            <a:srgbClr val="000000"/>
                          </a:solidFill>
                          <a:latin typeface="Calibri"/>
                          <a:ea typeface="Times New Roman"/>
                          <a:cs typeface="Calibri"/>
                        </a:rPr>
                        <a:t>13</a:t>
                      </a:r>
                      <a:endParaRPr lang="tr-TR" sz="2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dirty="0">
                          <a:solidFill>
                            <a:srgbClr val="000000"/>
                          </a:solidFill>
                          <a:latin typeface="Calibri"/>
                          <a:ea typeface="Times New Roman"/>
                          <a:cs typeface="Calibri"/>
                        </a:rPr>
                        <a:t>Yüksek Ateş</a:t>
                      </a:r>
                      <a:endParaRPr lang="tr-TR" sz="24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100">
                        <a:latin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tr-TR" sz="1100">
                        <a:latin typeface="Calibri"/>
                        <a:cs typeface="Times New Roman"/>
                      </a:endParaRPr>
                    </a:p>
                  </a:txBody>
                  <a:tcPr marL="44450" marR="44450" marT="0" marB="0" anchor="b">
                    <a:lnL>
                      <a:noFill/>
                    </a:lnL>
                    <a:lnR>
                      <a:noFill/>
                    </a:lnR>
                    <a:lnT>
                      <a:noFill/>
                    </a:lnT>
                    <a:lnB>
                      <a:noFill/>
                    </a:lnB>
                  </a:tcPr>
                </a:tc>
                <a:tc>
                  <a:txBody>
                    <a:bodyPr/>
                    <a:lstStyle/>
                    <a:p>
                      <a:pPr>
                        <a:lnSpc>
                          <a:spcPct val="115000"/>
                        </a:lnSpc>
                      </a:pPr>
                      <a:endParaRPr lang="tr-TR" sz="1100" dirty="0">
                        <a:latin typeface="Calibri"/>
                        <a:cs typeface="Times New Roman"/>
                      </a:endParaRPr>
                    </a:p>
                  </a:txBody>
                  <a:tcPr marL="44450" marR="44450" marT="0" marB="0" anchor="b">
                    <a:lnL>
                      <a:noFill/>
                    </a:lnL>
                    <a:lnR>
                      <a:noFill/>
                    </a:lnR>
                    <a:lnT>
                      <a:noFill/>
                    </a:lnT>
                    <a:lnB>
                      <a:noFill/>
                    </a:lnB>
                  </a:tcPr>
                </a:tc>
              </a:tr>
              <a:tr h="269175">
                <a:tc>
                  <a:txBody>
                    <a:bodyPr/>
                    <a:lstStyle/>
                    <a:p>
                      <a:pPr>
                        <a:lnSpc>
                          <a:spcPct val="115000"/>
                        </a:lnSpc>
                        <a:spcAft>
                          <a:spcPts val="0"/>
                        </a:spcAft>
                      </a:pPr>
                      <a:r>
                        <a:rPr lang="tr-TR" sz="1400">
                          <a:solidFill>
                            <a:srgbClr val="000000"/>
                          </a:solidFill>
                          <a:latin typeface="Calibri"/>
                          <a:ea typeface="Times New Roman"/>
                          <a:cs typeface="Calibri"/>
                        </a:rPr>
                        <a:t>14</a:t>
                      </a:r>
                      <a:endParaRPr lang="tr-TR" sz="24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dirty="0">
                          <a:solidFill>
                            <a:srgbClr val="000000"/>
                          </a:solidFill>
                          <a:latin typeface="Calibri"/>
                          <a:ea typeface="Times New Roman"/>
                          <a:cs typeface="Calibri"/>
                        </a:rPr>
                        <a:t>Hipertansiyon</a:t>
                      </a:r>
                      <a:endParaRPr lang="tr-TR" sz="24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100">
                        <a:latin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tr-TR" sz="1100">
                        <a:latin typeface="Calibri"/>
                        <a:cs typeface="Times New Roman"/>
                      </a:endParaRPr>
                    </a:p>
                  </a:txBody>
                  <a:tcPr marL="44450" marR="44450" marT="0" marB="0" anchor="b">
                    <a:lnL>
                      <a:noFill/>
                    </a:lnL>
                    <a:lnR>
                      <a:noFill/>
                    </a:lnR>
                    <a:lnT>
                      <a:noFill/>
                    </a:lnT>
                    <a:lnB>
                      <a:noFill/>
                    </a:lnB>
                  </a:tcPr>
                </a:tc>
                <a:tc>
                  <a:txBody>
                    <a:bodyPr/>
                    <a:lstStyle/>
                    <a:p>
                      <a:pPr>
                        <a:lnSpc>
                          <a:spcPct val="115000"/>
                        </a:lnSpc>
                      </a:pPr>
                      <a:endParaRPr lang="tr-TR" sz="1100" dirty="0">
                        <a:latin typeface="Calibri"/>
                        <a:cs typeface="Times New Roman"/>
                      </a:endParaRPr>
                    </a:p>
                  </a:txBody>
                  <a:tcPr marL="44450" marR="44450" marT="0" marB="0" anchor="b">
                    <a:lnL>
                      <a:noFill/>
                    </a:lnL>
                    <a:lnR>
                      <a:noFill/>
                    </a:lnR>
                    <a:lnT>
                      <a:noFill/>
                    </a:lnT>
                    <a:lnB>
                      <a:noFill/>
                    </a:lnB>
                  </a:tcPr>
                </a:tc>
              </a:tr>
            </a:tbl>
          </a:graphicData>
        </a:graphic>
      </p:graphicFrame>
      <p:sp>
        <p:nvSpPr>
          <p:cNvPr id="9" name="8 Metin kutusu"/>
          <p:cNvSpPr txBox="1"/>
          <p:nvPr/>
        </p:nvSpPr>
        <p:spPr>
          <a:xfrm>
            <a:off x="6572264" y="6357958"/>
            <a:ext cx="2428892" cy="369332"/>
          </a:xfrm>
          <a:prstGeom prst="rect">
            <a:avLst/>
          </a:prstGeom>
          <a:noFill/>
        </p:spPr>
        <p:txBody>
          <a:bodyPr wrap="square" rtlCol="0">
            <a:spAutoFit/>
          </a:bodyPr>
          <a:lstStyle/>
          <a:p>
            <a:r>
              <a:rPr lang="tr-TR" b="1" dirty="0" smtClean="0">
                <a:solidFill>
                  <a:schemeClr val="bg1">
                    <a:lumMod val="50000"/>
                  </a:schemeClr>
                </a:solidFill>
                <a:latin typeface="+mj-lt"/>
              </a:rPr>
              <a:t>Didim Devlet Hastanesi</a:t>
            </a:r>
            <a:endParaRPr lang="tr-TR" b="1" dirty="0">
              <a:solidFill>
                <a:schemeClr val="bg1">
                  <a:lumMod val="50000"/>
                </a:schemeClr>
              </a:solidFill>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2996952"/>
            <a:ext cx="7776864" cy="580926"/>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6600" b="1" dirty="0" smtClean="0">
                <a:solidFill>
                  <a:srgbClr val="FF0000"/>
                </a:solidFill>
              </a:rPr>
              <a:t>TEŞEKKÜR EDERİM.</a:t>
            </a:r>
            <a:endParaRPr lang="tr-TR" sz="6600" b="1" dirty="0">
              <a:solidFill>
                <a:srgbClr val="FF0000"/>
              </a:solidFill>
            </a:endParaRPr>
          </a:p>
        </p:txBody>
      </p:sp>
      <p:pic>
        <p:nvPicPr>
          <p:cNvPr id="4" name="Picture 3" descr="C:\Users\murat.DDH\Desktop\Stage6-Logo-FINAL_highres.jpg"/>
          <p:cNvPicPr>
            <a:picLocks noChangeAspect="1" noChangeArrowheads="1"/>
          </p:cNvPicPr>
          <p:nvPr/>
        </p:nvPicPr>
        <p:blipFill>
          <a:blip r:embed="rId2" cstate="print"/>
          <a:srcRect/>
          <a:stretch>
            <a:fillRect/>
          </a:stretch>
        </p:blipFill>
        <p:spPr bwMode="auto">
          <a:xfrm rot="5400000">
            <a:off x="-869167" y="4865102"/>
            <a:ext cx="2708921" cy="899594"/>
          </a:xfrm>
          <a:prstGeom prst="rect">
            <a:avLst/>
          </a:prstGeom>
          <a:noFill/>
        </p:spPr>
      </p:pic>
      <p:pic>
        <p:nvPicPr>
          <p:cNvPr id="6" name="Picture 2" descr="C:\Users\mustafa\Desktop\sb kurumsal kimlik\Logolar\TÜRKÇE\ARMA LOGO TÜRKÇE.png"/>
          <p:cNvPicPr>
            <a:picLocks noChangeAspect="1" noChangeArrowheads="1"/>
          </p:cNvPicPr>
          <p:nvPr/>
        </p:nvPicPr>
        <p:blipFill>
          <a:blip r:embed="rId3" cstate="print"/>
          <a:srcRect/>
          <a:stretch>
            <a:fillRect/>
          </a:stretch>
        </p:blipFill>
        <p:spPr bwMode="auto">
          <a:xfrm>
            <a:off x="0" y="0"/>
            <a:ext cx="1052736" cy="1052736"/>
          </a:xfrm>
          <a:prstGeom prst="rect">
            <a:avLst/>
          </a:prstGeom>
          <a:noFill/>
        </p:spPr>
      </p:pic>
      <p:sp>
        <p:nvSpPr>
          <p:cNvPr id="5" name="4 Metin kutusu"/>
          <p:cNvSpPr txBox="1"/>
          <p:nvPr/>
        </p:nvSpPr>
        <p:spPr>
          <a:xfrm>
            <a:off x="6572264" y="6357958"/>
            <a:ext cx="2428892" cy="369332"/>
          </a:xfrm>
          <a:prstGeom prst="rect">
            <a:avLst/>
          </a:prstGeom>
          <a:noFill/>
        </p:spPr>
        <p:txBody>
          <a:bodyPr wrap="square" rtlCol="0">
            <a:spAutoFit/>
          </a:bodyPr>
          <a:lstStyle/>
          <a:p>
            <a:r>
              <a:rPr lang="tr-TR" b="1" dirty="0" smtClean="0">
                <a:solidFill>
                  <a:schemeClr val="bg1">
                    <a:lumMod val="50000"/>
                  </a:schemeClr>
                </a:solidFill>
                <a:latin typeface="+mj-lt"/>
              </a:rPr>
              <a:t>Didim Devlet Hastanesi</a:t>
            </a:r>
            <a:endParaRPr lang="tr-TR" b="1" dirty="0">
              <a:solidFill>
                <a:schemeClr val="bg1">
                  <a:lumMod val="50000"/>
                </a:schemeClr>
              </a:solidFill>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404664"/>
            <a:ext cx="7776864" cy="580926"/>
          </a:xfrm>
        </p:spPr>
        <p:txBody>
          <a:bodyPr>
            <a:noAutofit/>
          </a:bodyPr>
          <a:lstStyle/>
          <a:p>
            <a:pPr algn="ctr"/>
            <a:r>
              <a:rPr lang="tr-TR" sz="3600" b="1" dirty="0" smtClean="0">
                <a:solidFill>
                  <a:srgbClr val="FF0000"/>
                </a:solidFill>
              </a:rPr>
              <a:t>DİDİM DEVLET HASTANESİ</a:t>
            </a:r>
            <a:endParaRPr lang="tr-TR" sz="3600" b="1" dirty="0">
              <a:solidFill>
                <a:srgbClr val="FF0000"/>
              </a:solidFill>
            </a:endParaRPr>
          </a:p>
        </p:txBody>
      </p:sp>
      <p:pic>
        <p:nvPicPr>
          <p:cNvPr id="4" name="Picture 3" descr="C:\Users\murat.DDH\Desktop\Stage6-Logo-FINAL_highres.jpg"/>
          <p:cNvPicPr>
            <a:picLocks noChangeAspect="1" noChangeArrowheads="1"/>
          </p:cNvPicPr>
          <p:nvPr/>
        </p:nvPicPr>
        <p:blipFill>
          <a:blip r:embed="rId2" cstate="print"/>
          <a:srcRect/>
          <a:stretch>
            <a:fillRect/>
          </a:stretch>
        </p:blipFill>
        <p:spPr bwMode="auto">
          <a:xfrm rot="5400000">
            <a:off x="-869167" y="4865102"/>
            <a:ext cx="2708921" cy="899594"/>
          </a:xfrm>
          <a:prstGeom prst="rect">
            <a:avLst/>
          </a:prstGeom>
          <a:noFill/>
        </p:spPr>
      </p:pic>
      <p:pic>
        <p:nvPicPr>
          <p:cNvPr id="6" name="5 Resim" descr="HARİTA.jpg"/>
          <p:cNvPicPr>
            <a:picLocks noChangeAspect="1"/>
          </p:cNvPicPr>
          <p:nvPr/>
        </p:nvPicPr>
        <p:blipFill>
          <a:blip r:embed="rId3" cstate="print"/>
          <a:stretch>
            <a:fillRect/>
          </a:stretch>
        </p:blipFill>
        <p:spPr>
          <a:xfrm>
            <a:off x="5000628" y="4429132"/>
            <a:ext cx="3528392" cy="187220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Picture 8" descr="C:\Users\murat.DIDIMDH\Desktop\Yeni klasör (4)\101APPLE\IMG_1649 (Medium).JPG"/>
          <p:cNvPicPr>
            <a:picLocks noChangeAspect="1" noChangeArrowheads="1"/>
          </p:cNvPicPr>
          <p:nvPr/>
        </p:nvPicPr>
        <p:blipFill>
          <a:blip r:embed="rId4" cstate="print"/>
          <a:srcRect/>
          <a:stretch>
            <a:fillRect/>
          </a:stretch>
        </p:blipFill>
        <p:spPr bwMode="auto">
          <a:xfrm>
            <a:off x="1142976" y="4429132"/>
            <a:ext cx="3489255" cy="178977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Resim 3"/>
          <p:cNvPicPr>
            <a:picLocks noChangeAspect="1"/>
          </p:cNvPicPr>
          <p:nvPr/>
        </p:nvPicPr>
        <p:blipFill>
          <a:blip r:embed="rId5" cstate="print"/>
          <a:srcRect/>
          <a:stretch>
            <a:fillRect/>
          </a:stretch>
        </p:blipFill>
        <p:spPr bwMode="auto">
          <a:xfrm>
            <a:off x="6945813" y="5112145"/>
            <a:ext cx="144016" cy="144016"/>
          </a:xfrm>
          <a:prstGeom prst="rect">
            <a:avLst/>
          </a:prstGeom>
          <a:noFill/>
          <a:ln w="9525">
            <a:noFill/>
            <a:miter lim="800000"/>
            <a:headEnd/>
            <a:tailEnd/>
          </a:ln>
        </p:spPr>
      </p:pic>
      <p:pic>
        <p:nvPicPr>
          <p:cNvPr id="9" name="Picture 2" descr="C:\Users\mustafa\Desktop\sb kurumsal kimlik\Logolar\TÜRKÇE\ARMA LOGO TÜRKÇE.png"/>
          <p:cNvPicPr>
            <a:picLocks noChangeAspect="1" noChangeArrowheads="1"/>
          </p:cNvPicPr>
          <p:nvPr/>
        </p:nvPicPr>
        <p:blipFill>
          <a:blip r:embed="rId6" cstate="print"/>
          <a:srcRect/>
          <a:stretch>
            <a:fillRect/>
          </a:stretch>
        </p:blipFill>
        <p:spPr bwMode="auto">
          <a:xfrm>
            <a:off x="0" y="0"/>
            <a:ext cx="1052736" cy="1052736"/>
          </a:xfrm>
          <a:prstGeom prst="rect">
            <a:avLst/>
          </a:prstGeom>
          <a:noFill/>
        </p:spPr>
      </p:pic>
      <p:pic>
        <p:nvPicPr>
          <p:cNvPr id="1026" name="Picture 2" descr="C:\Users\mustafa.DIDIM\Desktop\hastane foto.jpg"/>
          <p:cNvPicPr>
            <a:picLocks noChangeAspect="1" noChangeArrowheads="1"/>
          </p:cNvPicPr>
          <p:nvPr/>
        </p:nvPicPr>
        <p:blipFill>
          <a:blip r:embed="rId7" cstate="print"/>
          <a:srcRect/>
          <a:stretch>
            <a:fillRect/>
          </a:stretch>
        </p:blipFill>
        <p:spPr bwMode="auto">
          <a:xfrm>
            <a:off x="2000232" y="1214422"/>
            <a:ext cx="5196602" cy="279553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404664"/>
            <a:ext cx="7776864" cy="580926"/>
          </a:xfrm>
        </p:spPr>
        <p:txBody>
          <a:bodyPr>
            <a:noAutofit/>
          </a:bodyPr>
          <a:lstStyle/>
          <a:p>
            <a:pPr algn="ctr"/>
            <a:r>
              <a:rPr lang="tr-TR" sz="3600" b="1" dirty="0" smtClean="0">
                <a:solidFill>
                  <a:srgbClr val="FF0000"/>
                </a:solidFill>
              </a:rPr>
              <a:t>DİDİM DEVLET HASTANESİ</a:t>
            </a:r>
            <a:endParaRPr lang="tr-TR" sz="3600" b="1" dirty="0">
              <a:solidFill>
                <a:srgbClr val="FF0000"/>
              </a:solidFill>
            </a:endParaRPr>
          </a:p>
        </p:txBody>
      </p:sp>
      <p:pic>
        <p:nvPicPr>
          <p:cNvPr id="4" name="Picture 3" descr="C:\Users\murat.DDH\Desktop\Stage6-Logo-FINAL_highres.jpg"/>
          <p:cNvPicPr>
            <a:picLocks noChangeAspect="1" noChangeArrowheads="1"/>
          </p:cNvPicPr>
          <p:nvPr/>
        </p:nvPicPr>
        <p:blipFill>
          <a:blip r:embed="rId2" cstate="print"/>
          <a:srcRect/>
          <a:stretch>
            <a:fillRect/>
          </a:stretch>
        </p:blipFill>
        <p:spPr bwMode="auto">
          <a:xfrm rot="5400000">
            <a:off x="-869167" y="4865102"/>
            <a:ext cx="2708921" cy="899594"/>
          </a:xfrm>
          <a:prstGeom prst="rect">
            <a:avLst/>
          </a:prstGeom>
          <a:noFill/>
        </p:spPr>
      </p:pic>
      <p:pic>
        <p:nvPicPr>
          <p:cNvPr id="6" name="Picture 10" descr="\\10.9.32.10\dosya_paylaşim\MuRaT\didijm\didim.jpg"/>
          <p:cNvPicPr>
            <a:picLocks noChangeAspect="1" noChangeArrowheads="1"/>
          </p:cNvPicPr>
          <p:nvPr/>
        </p:nvPicPr>
        <p:blipFill>
          <a:blip r:embed="rId3" cstate="print"/>
          <a:srcRect/>
          <a:stretch>
            <a:fillRect/>
          </a:stretch>
        </p:blipFill>
        <p:spPr bwMode="auto">
          <a:xfrm>
            <a:off x="3563888" y="1124744"/>
            <a:ext cx="5072098" cy="233686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Picture 11"/>
          <p:cNvPicPr>
            <a:picLocks noChangeAspect="1" noChangeArrowheads="1"/>
          </p:cNvPicPr>
          <p:nvPr/>
        </p:nvPicPr>
        <p:blipFill>
          <a:blip r:embed="rId4" cstate="print"/>
          <a:srcRect/>
          <a:stretch>
            <a:fillRect/>
          </a:stretch>
        </p:blipFill>
        <p:spPr bwMode="auto">
          <a:xfrm>
            <a:off x="357158" y="1285860"/>
            <a:ext cx="2953814" cy="264320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Picture 12" descr="\\10.9.32.10\dosya_paylaşim\MuRaT\didijm\didim26032013.jpg"/>
          <p:cNvPicPr>
            <a:picLocks noChangeAspect="1" noChangeArrowheads="1"/>
          </p:cNvPicPr>
          <p:nvPr/>
        </p:nvPicPr>
        <p:blipFill>
          <a:blip r:embed="rId5" cstate="print"/>
          <a:srcRect/>
          <a:stretch>
            <a:fillRect/>
          </a:stretch>
        </p:blipFill>
        <p:spPr bwMode="auto">
          <a:xfrm>
            <a:off x="2357422" y="4286256"/>
            <a:ext cx="5103352" cy="230010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9 Metin kutusu"/>
          <p:cNvSpPr txBox="1"/>
          <p:nvPr/>
        </p:nvSpPr>
        <p:spPr>
          <a:xfrm>
            <a:off x="4067944" y="3717032"/>
            <a:ext cx="4647460" cy="400110"/>
          </a:xfrm>
          <a:prstGeom prst="rect">
            <a:avLst/>
          </a:prstGeom>
          <a:noFill/>
        </p:spPr>
        <p:txBody>
          <a:bodyPr wrap="square" rtlCol="0">
            <a:spAutoFit/>
          </a:bodyPr>
          <a:lstStyle/>
          <a:p>
            <a:r>
              <a:rPr lang="tr-TR" sz="2000" dirty="0" smtClean="0">
                <a:latin typeface="+mj-lt"/>
              </a:rPr>
              <a:t>MEDUSA-ALTINKUM-APOLLON TAPINAĞI</a:t>
            </a:r>
            <a:endParaRPr lang="tr-TR" sz="2000" dirty="0">
              <a:latin typeface="+mj-lt"/>
            </a:endParaRPr>
          </a:p>
        </p:txBody>
      </p:sp>
      <p:pic>
        <p:nvPicPr>
          <p:cNvPr id="9" name="Picture 2" descr="C:\Users\mustafa\Desktop\sb kurumsal kimlik\Logolar\TÜRKÇE\ARMA LOGO TÜRKÇE.png"/>
          <p:cNvPicPr>
            <a:picLocks noChangeAspect="1" noChangeArrowheads="1"/>
          </p:cNvPicPr>
          <p:nvPr/>
        </p:nvPicPr>
        <p:blipFill>
          <a:blip r:embed="rId6" cstate="print"/>
          <a:srcRect/>
          <a:stretch>
            <a:fillRect/>
          </a:stretch>
        </p:blipFill>
        <p:spPr bwMode="auto">
          <a:xfrm>
            <a:off x="0" y="0"/>
            <a:ext cx="1052736" cy="105273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404664"/>
            <a:ext cx="7776864" cy="580926"/>
          </a:xfrm>
        </p:spPr>
        <p:txBody>
          <a:bodyPr>
            <a:noAutofit/>
          </a:bodyPr>
          <a:lstStyle/>
          <a:p>
            <a:pPr algn="ctr"/>
            <a:r>
              <a:rPr lang="tr-TR" sz="3600" b="1" dirty="0" smtClean="0">
                <a:solidFill>
                  <a:srgbClr val="FF0000"/>
                </a:solidFill>
              </a:rPr>
              <a:t>DİDİM DEVLET HASTANESİ</a:t>
            </a:r>
            <a:endParaRPr lang="tr-TR" sz="3600" b="1" dirty="0">
              <a:solidFill>
                <a:srgbClr val="FF0000"/>
              </a:solidFill>
            </a:endParaRPr>
          </a:p>
        </p:txBody>
      </p:sp>
      <p:pic>
        <p:nvPicPr>
          <p:cNvPr id="4" name="Picture 3" descr="C:\Users\murat.DDH\Desktop\Stage6-Logo-FINAL_highres.jpg"/>
          <p:cNvPicPr>
            <a:picLocks noChangeAspect="1" noChangeArrowheads="1"/>
          </p:cNvPicPr>
          <p:nvPr/>
        </p:nvPicPr>
        <p:blipFill>
          <a:blip r:embed="rId2" cstate="print"/>
          <a:srcRect/>
          <a:stretch>
            <a:fillRect/>
          </a:stretch>
        </p:blipFill>
        <p:spPr bwMode="auto">
          <a:xfrm rot="5400000">
            <a:off x="-869167" y="4865102"/>
            <a:ext cx="2708921" cy="899594"/>
          </a:xfrm>
          <a:prstGeom prst="rect">
            <a:avLst/>
          </a:prstGeom>
          <a:noFill/>
        </p:spPr>
      </p:pic>
      <p:pic>
        <p:nvPicPr>
          <p:cNvPr id="9" name="Picture 2" descr="C:\Users\mustafa\Desktop\sb kurumsal kimlik\Logolar\TÜRKÇE\ARMA LOGO TÜRKÇE.png"/>
          <p:cNvPicPr>
            <a:picLocks noChangeAspect="1" noChangeArrowheads="1"/>
          </p:cNvPicPr>
          <p:nvPr/>
        </p:nvPicPr>
        <p:blipFill>
          <a:blip r:embed="rId3" cstate="print"/>
          <a:srcRect/>
          <a:stretch>
            <a:fillRect/>
          </a:stretch>
        </p:blipFill>
        <p:spPr bwMode="auto">
          <a:xfrm>
            <a:off x="0" y="0"/>
            <a:ext cx="1052736" cy="1052736"/>
          </a:xfrm>
          <a:prstGeom prst="rect">
            <a:avLst/>
          </a:prstGeom>
          <a:noFill/>
        </p:spPr>
      </p:pic>
      <p:sp>
        <p:nvSpPr>
          <p:cNvPr id="13" name="12 Dikdörtgen"/>
          <p:cNvSpPr/>
          <p:nvPr/>
        </p:nvSpPr>
        <p:spPr>
          <a:xfrm>
            <a:off x="1187624" y="4581128"/>
            <a:ext cx="7776864" cy="2092881"/>
          </a:xfrm>
          <a:prstGeom prst="rect">
            <a:avLst/>
          </a:prstGeom>
        </p:spPr>
        <p:txBody>
          <a:bodyPr wrap="square">
            <a:spAutoFit/>
          </a:bodyPr>
          <a:lstStyle/>
          <a:p>
            <a:pPr algn="just"/>
            <a:r>
              <a:rPr lang="tr-TR" b="1" dirty="0" smtClean="0">
                <a:solidFill>
                  <a:prstClr val="black"/>
                </a:solidFill>
                <a:latin typeface="Arial" charset="0"/>
              </a:rPr>
              <a:t>	</a:t>
            </a:r>
            <a:r>
              <a:rPr lang="tr-TR" sz="1400" b="1" dirty="0" smtClean="0">
                <a:solidFill>
                  <a:prstClr val="black"/>
                </a:solidFill>
                <a:latin typeface="Arial" charset="0"/>
              </a:rPr>
              <a:t>32.900 m2 arsa alanı içerisinde 8.200 m2 kapalı alana sahip Didim Devlet Hastanemizin 1989 yılında dönemin </a:t>
            </a:r>
            <a:r>
              <a:rPr lang="tr-TR" sz="1400" b="1" dirty="0" smtClean="0">
                <a:solidFill>
                  <a:prstClr val="black"/>
                </a:solidFill>
                <a:latin typeface="Arial" charset="0"/>
              </a:rPr>
              <a:t>Aydın Valisi </a:t>
            </a:r>
            <a:r>
              <a:rPr lang="tr-TR" sz="1400" b="1" dirty="0" smtClean="0">
                <a:solidFill>
                  <a:prstClr val="black"/>
                </a:solidFill>
                <a:latin typeface="Arial" charset="0"/>
              </a:rPr>
              <a:t>Recep YAZICIOĞLU tarafından atılan temel ile başlanmış uzun süren inşaat 2001 yılının sonlarında tamamlanmıştır. </a:t>
            </a:r>
          </a:p>
          <a:p>
            <a:pPr algn="just"/>
            <a:r>
              <a:rPr lang="tr-TR" sz="1400" b="1" dirty="0" smtClean="0">
                <a:solidFill>
                  <a:prstClr val="black"/>
                </a:solidFill>
                <a:latin typeface="Arial" charset="0"/>
              </a:rPr>
              <a:t>              Hastanemiz 2001 yılının Ekim ayında fiili olarak 01.03.2002 tarihinde resmi olarak hizmete girmiştir.</a:t>
            </a:r>
          </a:p>
          <a:p>
            <a:pPr algn="just"/>
            <a:r>
              <a:rPr lang="tr-TR" sz="1400" b="1" dirty="0" smtClean="0">
                <a:solidFill>
                  <a:prstClr val="black"/>
                </a:solidFill>
                <a:latin typeface="Arial" charset="0"/>
              </a:rPr>
              <a:t>	Geçen yıllar içerisinde artan nüfusun sağlık ihtiyacının karşılanması amacıyla mevcut </a:t>
            </a:r>
            <a:r>
              <a:rPr lang="tr-TR" sz="1400" b="1" dirty="0" smtClean="0">
                <a:solidFill>
                  <a:prstClr val="black"/>
                </a:solidFill>
                <a:latin typeface="Arial" charset="0"/>
              </a:rPr>
              <a:t>75 yataklı </a:t>
            </a:r>
            <a:r>
              <a:rPr lang="tr-TR" sz="1400" b="1" dirty="0" smtClean="0">
                <a:solidFill>
                  <a:prstClr val="black"/>
                </a:solidFill>
                <a:latin typeface="Arial" charset="0"/>
              </a:rPr>
              <a:t>hastaneye ek olarak 75 yataklı yeni ek bina ihalesi yapılmış ve Mayıs 2021 yılında sözleşmesi yapılmış olup yaklaşık 2 yıl içerisinde tamamlanması öngörülmektedir.</a:t>
            </a:r>
          </a:p>
        </p:txBody>
      </p:sp>
      <p:pic>
        <p:nvPicPr>
          <p:cNvPr id="3074" name="Picture 2" descr="C:\Users\mustafa\Desktop\DIDIM_RENDER_1.jpg"/>
          <p:cNvPicPr>
            <a:picLocks noChangeAspect="1" noChangeArrowheads="1"/>
          </p:cNvPicPr>
          <p:nvPr/>
        </p:nvPicPr>
        <p:blipFill>
          <a:blip r:embed="rId4" cstate="print"/>
          <a:srcRect/>
          <a:stretch>
            <a:fillRect/>
          </a:stretch>
        </p:blipFill>
        <p:spPr bwMode="auto">
          <a:xfrm>
            <a:off x="1259632" y="980728"/>
            <a:ext cx="7560840" cy="3600400"/>
          </a:xfrm>
          <a:prstGeom prst="rect">
            <a:avLst/>
          </a:prstGeom>
          <a:noFill/>
          <a:ln cmpd="sng">
            <a:solidFill>
              <a:schemeClr val="tx1"/>
            </a:solidFill>
          </a:ln>
          <a:effectLst>
            <a:innerShdw blurRad="63500" dist="50800" dir="18900000">
              <a:prstClr val="black">
                <a:alpha val="50000"/>
              </a:prstClr>
            </a:inn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404664"/>
            <a:ext cx="7243168" cy="580926"/>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3600" b="1" cap="all" dirty="0" smtClean="0">
                <a:ln w="0"/>
                <a:solidFill>
                  <a:srgbClr val="C00000"/>
                </a:solidFill>
                <a:effectLst>
                  <a:reflection blurRad="12700" stA="50000" endPos="50000" dist="5000" dir="5400000" sy="-100000" rotWithShape="0"/>
                </a:effectLst>
              </a:rPr>
              <a:t>     </a:t>
            </a:r>
            <a:r>
              <a:rPr lang="tr-TR" sz="4000" b="1" dirty="0" smtClean="0">
                <a:solidFill>
                  <a:srgbClr val="FF0000"/>
                </a:solidFill>
              </a:rPr>
              <a:t>DİDİM DEVLET HASTANESİ</a:t>
            </a:r>
            <a:endParaRPr lang="tr-TR" sz="3600" b="1" cap="all" dirty="0">
              <a:ln w="0"/>
              <a:solidFill>
                <a:srgbClr val="FF0000"/>
              </a:solidFill>
              <a:effectLst>
                <a:reflection blurRad="12700" stA="50000" endPos="50000" dist="5000" dir="5400000" sy="-100000" rotWithShape="0"/>
              </a:effectLst>
            </a:endParaRPr>
          </a:p>
        </p:txBody>
      </p:sp>
      <p:pic>
        <p:nvPicPr>
          <p:cNvPr id="4" name="Picture 3" descr="C:\Users\murat.DDH\Desktop\Stage6-Logo-FINAL_highres.jpg"/>
          <p:cNvPicPr>
            <a:picLocks noChangeAspect="1" noChangeArrowheads="1"/>
          </p:cNvPicPr>
          <p:nvPr/>
        </p:nvPicPr>
        <p:blipFill>
          <a:blip r:embed="rId2" cstate="print"/>
          <a:srcRect/>
          <a:stretch>
            <a:fillRect/>
          </a:stretch>
        </p:blipFill>
        <p:spPr bwMode="auto">
          <a:xfrm rot="5400000">
            <a:off x="-869167" y="4865102"/>
            <a:ext cx="2708921" cy="899594"/>
          </a:xfrm>
          <a:prstGeom prst="rect">
            <a:avLst/>
          </a:prstGeom>
          <a:noFill/>
        </p:spPr>
      </p:pic>
      <p:pic>
        <p:nvPicPr>
          <p:cNvPr id="9" name="Picture 2" descr="C:\Users\mustafa\Desktop\sb kurumsal kimlik\Logolar\TÜRKÇE\ARMA LOGO TÜRKÇE.png"/>
          <p:cNvPicPr>
            <a:picLocks noChangeAspect="1" noChangeArrowheads="1"/>
          </p:cNvPicPr>
          <p:nvPr/>
        </p:nvPicPr>
        <p:blipFill>
          <a:blip r:embed="rId3" cstate="print"/>
          <a:srcRect/>
          <a:stretch>
            <a:fillRect/>
          </a:stretch>
        </p:blipFill>
        <p:spPr bwMode="auto">
          <a:xfrm>
            <a:off x="0" y="0"/>
            <a:ext cx="1052736" cy="1052736"/>
          </a:xfrm>
          <a:prstGeom prst="rect">
            <a:avLst/>
          </a:prstGeom>
          <a:noFill/>
        </p:spPr>
      </p:pic>
      <p:sp>
        <p:nvSpPr>
          <p:cNvPr id="10" name="Text Box 4"/>
          <p:cNvSpPr txBox="1">
            <a:spLocks noChangeArrowheads="1"/>
          </p:cNvSpPr>
          <p:nvPr/>
        </p:nvSpPr>
        <p:spPr bwMode="auto">
          <a:xfrm>
            <a:off x="1835696" y="1052736"/>
            <a:ext cx="5688632" cy="646331"/>
          </a:xfrm>
          <a:prstGeom prst="rect">
            <a:avLst/>
          </a:prstGeom>
          <a:noFill/>
          <a:ln w="9525">
            <a:noFill/>
            <a:miter lim="800000"/>
            <a:headEnd/>
            <a:tailEnd/>
          </a:ln>
          <a:effectLst/>
        </p:spPr>
        <p:txBody>
          <a:bodyPr wrap="square">
            <a:spAutoFit/>
          </a:bodyPr>
          <a:lstStyle/>
          <a:p>
            <a:r>
              <a:rPr lang="tr-TR" sz="3200" dirty="0" smtClean="0">
                <a:effectLst>
                  <a:outerShdw blurRad="38100" dist="38100" dir="2700000" algn="tl">
                    <a:srgbClr val="000000">
                      <a:alpha val="43137"/>
                    </a:srgbClr>
                  </a:outerShdw>
                </a:effectLst>
                <a:latin typeface="Calibri" pitchFamily="34" charset="0"/>
              </a:rPr>
              <a:t>           </a:t>
            </a:r>
            <a:r>
              <a:rPr lang="tr-TR" sz="3600" b="1" dirty="0" smtClean="0">
                <a:solidFill>
                  <a:srgbClr val="FF0000"/>
                </a:solidFill>
                <a:latin typeface="+mj-lt"/>
                <a:ea typeface="Tahoma" pitchFamily="34" charset="0"/>
                <a:cs typeface="Tahoma" pitchFamily="34" charset="0"/>
              </a:rPr>
              <a:t>YÖNETİM KADROMUZ</a:t>
            </a:r>
            <a:endParaRPr lang="tr-TR" sz="3200" b="1" dirty="0">
              <a:solidFill>
                <a:srgbClr val="FF0000"/>
              </a:solidFill>
              <a:effectLst>
                <a:outerShdw blurRad="38100" dist="38100" dir="2700000" algn="tl">
                  <a:srgbClr val="000000">
                    <a:alpha val="43137"/>
                  </a:srgbClr>
                </a:outerShdw>
              </a:effectLst>
              <a:latin typeface="+mj-lt"/>
              <a:ea typeface="Tahoma" pitchFamily="34" charset="0"/>
              <a:cs typeface="Tahoma" pitchFamily="34" charset="0"/>
            </a:endParaRPr>
          </a:p>
        </p:txBody>
      </p:sp>
      <p:sp>
        <p:nvSpPr>
          <p:cNvPr id="16" name="15 Yuvarlatılmış Dikdörtgen"/>
          <p:cNvSpPr/>
          <p:nvPr/>
        </p:nvSpPr>
        <p:spPr>
          <a:xfrm>
            <a:off x="3707904" y="1628800"/>
            <a:ext cx="2430545" cy="2232248"/>
          </a:xfrm>
          <a:prstGeom prst="roundRect">
            <a:avLst/>
          </a:prstGeom>
          <a:solidFill>
            <a:schemeClr val="bg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tr-TR" sz="1600" dirty="0" smtClean="0">
              <a:solidFill>
                <a:schemeClr val="tx1"/>
              </a:solidFill>
            </a:endParaRPr>
          </a:p>
          <a:p>
            <a:pPr algn="ctr"/>
            <a:endParaRPr lang="tr-TR" sz="1600" dirty="0" smtClean="0">
              <a:solidFill>
                <a:schemeClr val="tx1"/>
              </a:solidFill>
            </a:endParaRPr>
          </a:p>
          <a:p>
            <a:pPr algn="ctr"/>
            <a:endParaRPr lang="tr-TR" sz="1600" dirty="0" smtClean="0">
              <a:solidFill>
                <a:schemeClr val="tx1"/>
              </a:solidFill>
            </a:endParaRPr>
          </a:p>
          <a:p>
            <a:pPr algn="ctr"/>
            <a:endParaRPr lang="tr-TR" sz="1600" dirty="0" smtClean="0">
              <a:solidFill>
                <a:schemeClr val="tx1"/>
              </a:solidFill>
            </a:endParaRPr>
          </a:p>
          <a:p>
            <a:pPr algn="ctr"/>
            <a:endParaRPr lang="tr-TR" sz="1600" dirty="0" smtClean="0">
              <a:solidFill>
                <a:schemeClr val="tx1"/>
              </a:solidFill>
            </a:endParaRPr>
          </a:p>
          <a:p>
            <a:pPr algn="ctr"/>
            <a:endParaRPr lang="tr-TR" sz="1600" dirty="0" smtClean="0">
              <a:solidFill>
                <a:schemeClr val="tx1"/>
              </a:solidFill>
            </a:endParaRPr>
          </a:p>
          <a:p>
            <a:pPr algn="ctr"/>
            <a:r>
              <a:rPr lang="tr-TR" sz="1600" b="1" dirty="0" smtClean="0">
                <a:solidFill>
                  <a:schemeClr val="tx1"/>
                </a:solidFill>
                <a:latin typeface="+mj-lt"/>
              </a:rPr>
              <a:t>BAŞHEKİM</a:t>
            </a:r>
          </a:p>
          <a:p>
            <a:pPr algn="ctr"/>
            <a:r>
              <a:rPr lang="tr-TR" sz="1600" b="1" dirty="0" smtClean="0">
                <a:solidFill>
                  <a:schemeClr val="tx1"/>
                </a:solidFill>
                <a:latin typeface="+mj-lt"/>
              </a:rPr>
              <a:t>Op.</a:t>
            </a:r>
            <a:r>
              <a:rPr lang="tr-TR" sz="1600" b="1" dirty="0" err="1" smtClean="0">
                <a:solidFill>
                  <a:schemeClr val="tx1"/>
                </a:solidFill>
                <a:latin typeface="+mj-lt"/>
              </a:rPr>
              <a:t>Dr.Ethem</a:t>
            </a:r>
            <a:r>
              <a:rPr lang="tr-TR" sz="1600" b="1" dirty="0" smtClean="0">
                <a:solidFill>
                  <a:schemeClr val="tx1"/>
                </a:solidFill>
                <a:latin typeface="+mj-lt"/>
              </a:rPr>
              <a:t> BİLGİÇ</a:t>
            </a:r>
            <a:endParaRPr lang="tr-TR" sz="1600" b="1" dirty="0">
              <a:solidFill>
                <a:schemeClr val="tx1"/>
              </a:solidFill>
              <a:latin typeface="+mj-lt"/>
            </a:endParaRPr>
          </a:p>
        </p:txBody>
      </p:sp>
      <p:sp>
        <p:nvSpPr>
          <p:cNvPr id="17" name="16 Yuvarlatılmış Dikdörtgen"/>
          <p:cNvSpPr/>
          <p:nvPr/>
        </p:nvSpPr>
        <p:spPr>
          <a:xfrm>
            <a:off x="1187624" y="4293096"/>
            <a:ext cx="2016224" cy="2232248"/>
          </a:xfrm>
          <a:prstGeom prst="roundRect">
            <a:avLst/>
          </a:prstGeom>
          <a:solidFill>
            <a:schemeClr val="bg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tr-TR" sz="1200" dirty="0" smtClean="0">
              <a:solidFill>
                <a:schemeClr val="tx1"/>
              </a:solidFill>
            </a:endParaRPr>
          </a:p>
          <a:p>
            <a:pPr algn="ctr"/>
            <a:endParaRPr lang="tr-TR" sz="1200" dirty="0" smtClean="0">
              <a:solidFill>
                <a:schemeClr val="tx1"/>
              </a:solidFill>
            </a:endParaRPr>
          </a:p>
          <a:p>
            <a:pPr algn="ctr"/>
            <a:endParaRPr lang="tr-TR" sz="1200" dirty="0" smtClean="0">
              <a:solidFill>
                <a:schemeClr val="tx1"/>
              </a:solidFill>
            </a:endParaRPr>
          </a:p>
          <a:p>
            <a:pPr algn="ctr"/>
            <a:endParaRPr lang="tr-TR" sz="1200" dirty="0" smtClean="0">
              <a:solidFill>
                <a:schemeClr val="tx1"/>
              </a:solidFill>
            </a:endParaRPr>
          </a:p>
          <a:p>
            <a:pPr algn="ctr"/>
            <a:endParaRPr lang="tr-TR" sz="1200" dirty="0" smtClean="0">
              <a:solidFill>
                <a:schemeClr val="tx1"/>
              </a:solidFill>
            </a:endParaRPr>
          </a:p>
          <a:p>
            <a:pPr algn="ctr"/>
            <a:endParaRPr lang="tr-TR" sz="1200" dirty="0" smtClean="0">
              <a:solidFill>
                <a:schemeClr val="tx1"/>
              </a:solidFill>
            </a:endParaRPr>
          </a:p>
          <a:p>
            <a:pPr algn="ctr"/>
            <a:endParaRPr lang="tr-TR" sz="1200" dirty="0" smtClean="0">
              <a:solidFill>
                <a:schemeClr val="tx1"/>
              </a:solidFill>
            </a:endParaRPr>
          </a:p>
          <a:p>
            <a:pPr algn="ctr"/>
            <a:endParaRPr lang="tr-TR" sz="1200" dirty="0" smtClean="0">
              <a:solidFill>
                <a:schemeClr val="tx1"/>
              </a:solidFill>
            </a:endParaRPr>
          </a:p>
          <a:p>
            <a:pPr algn="ctr"/>
            <a:r>
              <a:rPr lang="tr-TR" sz="1200" b="1" dirty="0" smtClean="0">
                <a:solidFill>
                  <a:schemeClr val="tx1"/>
                </a:solidFill>
                <a:latin typeface="+mj-lt"/>
              </a:rPr>
              <a:t>Başhekim Yardımcısı</a:t>
            </a:r>
          </a:p>
          <a:p>
            <a:pPr algn="ctr"/>
            <a:r>
              <a:rPr lang="tr-TR" sz="1200" b="1" dirty="0" err="1" smtClean="0">
                <a:solidFill>
                  <a:schemeClr val="tx1"/>
                </a:solidFill>
                <a:latin typeface="+mj-lt"/>
              </a:rPr>
              <a:t>Dr.Halil</a:t>
            </a:r>
            <a:r>
              <a:rPr lang="tr-TR" sz="1200" b="1" dirty="0" smtClean="0">
                <a:solidFill>
                  <a:schemeClr val="tx1"/>
                </a:solidFill>
                <a:latin typeface="+mj-lt"/>
              </a:rPr>
              <a:t> AKIL</a:t>
            </a:r>
            <a:endParaRPr lang="tr-TR" sz="1200" b="1" dirty="0">
              <a:solidFill>
                <a:schemeClr val="tx1"/>
              </a:solidFill>
              <a:latin typeface="+mj-lt"/>
            </a:endParaRPr>
          </a:p>
        </p:txBody>
      </p:sp>
      <p:sp>
        <p:nvSpPr>
          <p:cNvPr id="18" name="17 Yuvarlatılmış Dikdörtgen"/>
          <p:cNvSpPr/>
          <p:nvPr/>
        </p:nvSpPr>
        <p:spPr>
          <a:xfrm>
            <a:off x="3923928" y="4293096"/>
            <a:ext cx="2160240" cy="2232248"/>
          </a:xfrm>
          <a:prstGeom prst="roundRect">
            <a:avLst/>
          </a:prstGeom>
          <a:solidFill>
            <a:schemeClr val="bg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tr-TR" sz="1200" dirty="0" smtClean="0">
              <a:solidFill>
                <a:schemeClr val="tx1"/>
              </a:solidFill>
            </a:endParaRPr>
          </a:p>
          <a:p>
            <a:pPr algn="ctr"/>
            <a:endParaRPr lang="tr-TR" sz="1200" dirty="0" smtClean="0">
              <a:solidFill>
                <a:schemeClr val="tx1"/>
              </a:solidFill>
            </a:endParaRPr>
          </a:p>
          <a:p>
            <a:pPr algn="ctr"/>
            <a:endParaRPr lang="tr-TR" sz="1200" dirty="0" smtClean="0">
              <a:solidFill>
                <a:schemeClr val="tx1"/>
              </a:solidFill>
            </a:endParaRPr>
          </a:p>
          <a:p>
            <a:pPr algn="ctr"/>
            <a:endParaRPr lang="tr-TR" sz="1200" dirty="0" smtClean="0">
              <a:solidFill>
                <a:schemeClr val="tx1"/>
              </a:solidFill>
            </a:endParaRPr>
          </a:p>
          <a:p>
            <a:pPr algn="ctr"/>
            <a:endParaRPr lang="tr-TR" sz="1200" dirty="0" smtClean="0">
              <a:solidFill>
                <a:schemeClr val="tx1"/>
              </a:solidFill>
            </a:endParaRPr>
          </a:p>
          <a:p>
            <a:pPr algn="ctr"/>
            <a:endParaRPr lang="tr-TR" sz="1200" dirty="0" smtClean="0">
              <a:solidFill>
                <a:schemeClr val="tx1"/>
              </a:solidFill>
            </a:endParaRPr>
          </a:p>
          <a:p>
            <a:pPr algn="ctr"/>
            <a:endParaRPr lang="tr-TR" sz="1200" dirty="0" smtClean="0">
              <a:solidFill>
                <a:schemeClr val="tx1"/>
              </a:solidFill>
            </a:endParaRPr>
          </a:p>
          <a:p>
            <a:pPr algn="ctr"/>
            <a:endParaRPr lang="tr-TR" sz="1200" dirty="0" smtClean="0">
              <a:solidFill>
                <a:schemeClr val="tx1"/>
              </a:solidFill>
            </a:endParaRPr>
          </a:p>
          <a:p>
            <a:pPr algn="ctr"/>
            <a:endParaRPr lang="tr-TR" sz="1200" dirty="0" smtClean="0">
              <a:solidFill>
                <a:schemeClr val="tx1"/>
              </a:solidFill>
            </a:endParaRPr>
          </a:p>
          <a:p>
            <a:pPr algn="ctr"/>
            <a:r>
              <a:rPr lang="tr-TR" sz="1200" b="1" dirty="0" smtClean="0">
                <a:solidFill>
                  <a:schemeClr val="tx1"/>
                </a:solidFill>
                <a:latin typeface="+mj-lt"/>
              </a:rPr>
              <a:t>İdari Mali İşler  Müdürü</a:t>
            </a:r>
          </a:p>
          <a:p>
            <a:pPr algn="ctr"/>
            <a:r>
              <a:rPr lang="tr-TR" sz="1200" b="1" dirty="0" smtClean="0">
                <a:solidFill>
                  <a:schemeClr val="tx1"/>
                </a:solidFill>
                <a:latin typeface="+mj-lt"/>
              </a:rPr>
              <a:t>Meral BİLİR</a:t>
            </a:r>
            <a:endParaRPr lang="tr-TR" sz="1200" b="1" dirty="0">
              <a:solidFill>
                <a:schemeClr val="tx1"/>
              </a:solidFill>
              <a:latin typeface="+mj-lt"/>
            </a:endParaRPr>
          </a:p>
        </p:txBody>
      </p:sp>
      <p:sp>
        <p:nvSpPr>
          <p:cNvPr id="19" name="18 Yuvarlatılmış Dikdörtgen"/>
          <p:cNvSpPr/>
          <p:nvPr/>
        </p:nvSpPr>
        <p:spPr>
          <a:xfrm>
            <a:off x="6588224" y="4293096"/>
            <a:ext cx="2016224" cy="2160240"/>
          </a:xfrm>
          <a:prstGeom prst="roundRect">
            <a:avLst/>
          </a:prstGeom>
          <a:solidFill>
            <a:schemeClr val="bg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tr-TR" sz="1200" dirty="0" smtClean="0">
              <a:solidFill>
                <a:schemeClr val="tx1"/>
              </a:solidFill>
            </a:endParaRPr>
          </a:p>
          <a:p>
            <a:pPr algn="ctr"/>
            <a:endParaRPr lang="tr-TR" sz="1200" dirty="0" smtClean="0">
              <a:solidFill>
                <a:schemeClr val="tx1"/>
              </a:solidFill>
            </a:endParaRPr>
          </a:p>
          <a:p>
            <a:pPr algn="ctr"/>
            <a:endParaRPr lang="tr-TR" sz="1200" dirty="0" smtClean="0">
              <a:solidFill>
                <a:schemeClr val="tx1"/>
              </a:solidFill>
            </a:endParaRPr>
          </a:p>
          <a:p>
            <a:pPr algn="ctr"/>
            <a:endParaRPr lang="tr-TR" sz="1200" dirty="0" smtClean="0">
              <a:solidFill>
                <a:schemeClr val="tx1"/>
              </a:solidFill>
            </a:endParaRPr>
          </a:p>
          <a:p>
            <a:pPr algn="ctr"/>
            <a:endParaRPr lang="tr-TR" sz="1200" dirty="0" smtClean="0">
              <a:solidFill>
                <a:schemeClr val="tx1"/>
              </a:solidFill>
            </a:endParaRPr>
          </a:p>
          <a:p>
            <a:pPr algn="ctr"/>
            <a:endParaRPr lang="tr-TR" sz="1200" dirty="0" smtClean="0">
              <a:solidFill>
                <a:schemeClr val="tx1"/>
              </a:solidFill>
            </a:endParaRPr>
          </a:p>
          <a:p>
            <a:pPr algn="ctr"/>
            <a:endParaRPr lang="tr-TR" sz="1200" dirty="0" smtClean="0">
              <a:solidFill>
                <a:schemeClr val="tx1"/>
              </a:solidFill>
            </a:endParaRPr>
          </a:p>
          <a:p>
            <a:pPr algn="ctr"/>
            <a:endParaRPr lang="tr-TR" sz="1200" dirty="0" smtClean="0">
              <a:solidFill>
                <a:schemeClr val="tx1"/>
              </a:solidFill>
            </a:endParaRPr>
          </a:p>
          <a:p>
            <a:pPr algn="ctr"/>
            <a:r>
              <a:rPr lang="tr-TR" sz="1200" b="1" dirty="0" smtClean="0">
                <a:solidFill>
                  <a:schemeClr val="tx1"/>
                </a:solidFill>
                <a:latin typeface="+mj-lt"/>
              </a:rPr>
              <a:t>Sağlık Bakım Hizmetleri Müdürü</a:t>
            </a:r>
          </a:p>
          <a:p>
            <a:pPr algn="ctr"/>
            <a:r>
              <a:rPr lang="tr-TR" sz="1200" b="1" dirty="0" smtClean="0">
                <a:solidFill>
                  <a:schemeClr val="tx1"/>
                </a:solidFill>
                <a:latin typeface="+mj-lt"/>
              </a:rPr>
              <a:t>Şerife EGE</a:t>
            </a:r>
            <a:endParaRPr lang="tr-TR" sz="1200" b="1" dirty="0">
              <a:solidFill>
                <a:schemeClr val="tx1"/>
              </a:solidFill>
              <a:latin typeface="+mj-lt"/>
            </a:endParaRPr>
          </a:p>
        </p:txBody>
      </p:sp>
      <p:pic>
        <p:nvPicPr>
          <p:cNvPr id="4098" name="Picture 2" descr="C:\Users\mustafa\Desktop\KİMLİK\FOTOGRAFLAR\doktor\drethem.jpg"/>
          <p:cNvPicPr>
            <a:picLocks noChangeAspect="1" noChangeArrowheads="1"/>
          </p:cNvPicPr>
          <p:nvPr/>
        </p:nvPicPr>
        <p:blipFill>
          <a:blip r:embed="rId4" cstate="print"/>
          <a:srcRect/>
          <a:stretch>
            <a:fillRect/>
          </a:stretch>
        </p:blipFill>
        <p:spPr bwMode="auto">
          <a:xfrm>
            <a:off x="4355976" y="1700808"/>
            <a:ext cx="1120530" cy="1440160"/>
          </a:xfrm>
          <a:prstGeom prst="rect">
            <a:avLst/>
          </a:prstGeom>
          <a:noFill/>
        </p:spPr>
      </p:pic>
      <p:pic>
        <p:nvPicPr>
          <p:cNvPr id="4099" name="Picture 3" descr="C:\Users\mustafa\Desktop\KİMLİK\FOTOGRAFLAR\doktor\meral bilir (2).jpg"/>
          <p:cNvPicPr>
            <a:picLocks noChangeAspect="1" noChangeArrowheads="1"/>
          </p:cNvPicPr>
          <p:nvPr/>
        </p:nvPicPr>
        <p:blipFill>
          <a:blip r:embed="rId5" cstate="print"/>
          <a:srcRect/>
          <a:stretch>
            <a:fillRect/>
          </a:stretch>
        </p:blipFill>
        <p:spPr bwMode="auto">
          <a:xfrm>
            <a:off x="4355976" y="4437112"/>
            <a:ext cx="1188987" cy="1443856"/>
          </a:xfrm>
          <a:prstGeom prst="rect">
            <a:avLst/>
          </a:prstGeom>
          <a:noFill/>
        </p:spPr>
      </p:pic>
      <p:pic>
        <p:nvPicPr>
          <p:cNvPr id="4100" name="Picture 4" descr="C:\Users\mustafa\Desktop\KİMLİK\FOTOGRAFLAR\doktor\Halil.jpg"/>
          <p:cNvPicPr>
            <a:picLocks noChangeAspect="1" noChangeArrowheads="1"/>
          </p:cNvPicPr>
          <p:nvPr/>
        </p:nvPicPr>
        <p:blipFill>
          <a:blip r:embed="rId6" cstate="print"/>
          <a:srcRect/>
          <a:stretch>
            <a:fillRect/>
          </a:stretch>
        </p:blipFill>
        <p:spPr bwMode="auto">
          <a:xfrm>
            <a:off x="1619672" y="4437112"/>
            <a:ext cx="1080120" cy="1469396"/>
          </a:xfrm>
          <a:prstGeom prst="rect">
            <a:avLst/>
          </a:prstGeom>
          <a:noFill/>
        </p:spPr>
      </p:pic>
      <p:pic>
        <p:nvPicPr>
          <p:cNvPr id="4101" name="Picture 5" descr="C:\Users\mustafa\Desktop\KİMLİK\FOTOGRAFLAR\doktor\şerife ege.jpg"/>
          <p:cNvPicPr>
            <a:picLocks noChangeAspect="1" noChangeArrowheads="1"/>
          </p:cNvPicPr>
          <p:nvPr/>
        </p:nvPicPr>
        <p:blipFill>
          <a:blip r:embed="rId7" cstate="print"/>
          <a:srcRect/>
          <a:stretch>
            <a:fillRect/>
          </a:stretch>
        </p:blipFill>
        <p:spPr bwMode="auto">
          <a:xfrm>
            <a:off x="7020272" y="4365104"/>
            <a:ext cx="1158505" cy="140715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404664"/>
            <a:ext cx="7776864" cy="648072"/>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3600" b="1" cap="all" dirty="0" smtClean="0">
                <a:ln w="0"/>
                <a:solidFill>
                  <a:srgbClr val="C00000"/>
                </a:solidFill>
                <a:effectLst>
                  <a:reflection blurRad="12700" stA="50000" endPos="50000" dist="5000" dir="5400000" sy="-100000" rotWithShape="0"/>
                </a:effectLst>
              </a:rPr>
              <a:t> </a:t>
            </a:r>
            <a:r>
              <a:rPr lang="tr-TR" sz="3600" b="1" dirty="0" smtClean="0">
                <a:solidFill>
                  <a:srgbClr val="FF0000"/>
                </a:solidFill>
              </a:rPr>
              <a:t>2021 HIMSS STAGE-6 </a:t>
            </a:r>
            <a:br>
              <a:rPr lang="tr-TR" sz="3600" b="1" dirty="0" smtClean="0">
                <a:solidFill>
                  <a:srgbClr val="FF0000"/>
                </a:solidFill>
              </a:rPr>
            </a:br>
            <a:r>
              <a:rPr lang="tr-TR" sz="3600" b="1" dirty="0" smtClean="0">
                <a:solidFill>
                  <a:srgbClr val="FF0000"/>
                </a:solidFill>
              </a:rPr>
              <a:t>RE-VALİDASYON HAZIRLIKLARI </a:t>
            </a:r>
            <a:endParaRPr lang="tr-TR" sz="3600" b="1" dirty="0">
              <a:solidFill>
                <a:srgbClr val="FF0000"/>
              </a:solidFill>
            </a:endParaRPr>
          </a:p>
        </p:txBody>
      </p:sp>
      <p:pic>
        <p:nvPicPr>
          <p:cNvPr id="4" name="Picture 3" descr="C:\Users\murat.DDH\Desktop\Stage6-Logo-FINAL_highres.jpg"/>
          <p:cNvPicPr>
            <a:picLocks noChangeAspect="1" noChangeArrowheads="1"/>
          </p:cNvPicPr>
          <p:nvPr/>
        </p:nvPicPr>
        <p:blipFill>
          <a:blip r:embed="rId2" cstate="print"/>
          <a:srcRect/>
          <a:stretch>
            <a:fillRect/>
          </a:stretch>
        </p:blipFill>
        <p:spPr bwMode="auto">
          <a:xfrm rot="5400000">
            <a:off x="-869167" y="4865102"/>
            <a:ext cx="2708921" cy="899594"/>
          </a:xfrm>
          <a:prstGeom prst="rect">
            <a:avLst/>
          </a:prstGeom>
          <a:noFill/>
        </p:spPr>
      </p:pic>
      <p:pic>
        <p:nvPicPr>
          <p:cNvPr id="6" name="Picture 2" descr="C:\Users\mustafa\Desktop\sb kurumsal kimlik\Logolar\TÜRKÇE\ARMA LOGO TÜRKÇE.png"/>
          <p:cNvPicPr>
            <a:picLocks noChangeAspect="1" noChangeArrowheads="1"/>
          </p:cNvPicPr>
          <p:nvPr/>
        </p:nvPicPr>
        <p:blipFill>
          <a:blip r:embed="rId3" cstate="print"/>
          <a:srcRect/>
          <a:stretch>
            <a:fillRect/>
          </a:stretch>
        </p:blipFill>
        <p:spPr bwMode="auto">
          <a:xfrm>
            <a:off x="0" y="0"/>
            <a:ext cx="1052736" cy="1052736"/>
          </a:xfrm>
          <a:prstGeom prst="rect">
            <a:avLst/>
          </a:prstGeom>
          <a:noFill/>
        </p:spPr>
      </p:pic>
      <p:sp>
        <p:nvSpPr>
          <p:cNvPr id="8" name="7 Metin kutusu"/>
          <p:cNvSpPr txBox="1"/>
          <p:nvPr/>
        </p:nvSpPr>
        <p:spPr>
          <a:xfrm>
            <a:off x="1187624" y="1357298"/>
            <a:ext cx="7776864" cy="4462760"/>
          </a:xfrm>
          <a:prstGeom prst="rect">
            <a:avLst/>
          </a:prstGeom>
          <a:noFill/>
        </p:spPr>
        <p:txBody>
          <a:bodyPr wrap="square" rtlCol="0">
            <a:spAutoFit/>
          </a:bodyPr>
          <a:lstStyle/>
          <a:p>
            <a:pPr algn="just"/>
            <a:r>
              <a:rPr lang="tr-TR" dirty="0" smtClean="0"/>
              <a:t>	</a:t>
            </a:r>
            <a:r>
              <a:rPr lang="tr-TR" sz="1900" dirty="0" smtClean="0">
                <a:latin typeface="+mj-lt"/>
              </a:rPr>
              <a:t>2017 yılı Ağustos ayında almaya hak kazandığımız HIMSS </a:t>
            </a:r>
            <a:r>
              <a:rPr lang="tr-TR" sz="1900" dirty="0" err="1" smtClean="0">
                <a:latin typeface="+mj-lt"/>
              </a:rPr>
              <a:t>Stage</a:t>
            </a:r>
            <a:r>
              <a:rPr lang="tr-TR" sz="1900" dirty="0" smtClean="0">
                <a:latin typeface="+mj-lt"/>
              </a:rPr>
              <a:t> 6 belgesinin  geçerlilik süresi  2020 yılı Ağustos ayında sona ermiştir. 	HIMSS </a:t>
            </a:r>
            <a:r>
              <a:rPr lang="tr-TR" sz="1900" dirty="0" err="1" smtClean="0">
                <a:latin typeface="+mj-lt"/>
              </a:rPr>
              <a:t>Stage</a:t>
            </a:r>
            <a:r>
              <a:rPr lang="tr-TR" sz="1900" dirty="0" smtClean="0">
                <a:latin typeface="+mj-lt"/>
              </a:rPr>
              <a:t> 6 kriterlerinin hem belgelendirme sürecinde hem de daha sonraki süreçte hastanemizin hem işleyişine hem de dijital hastane kültürünün tüm çalışanlar tarafından benimsenmesine çok büyük katkılar sağlamıştır.</a:t>
            </a:r>
          </a:p>
          <a:p>
            <a:pPr algn="just"/>
            <a:r>
              <a:rPr lang="tr-TR" sz="1900" dirty="0" smtClean="0">
                <a:latin typeface="+mj-lt"/>
              </a:rPr>
              <a:t>	Sağlık Bakanlığı ve hastane politikalarımız doğrultusunda bu sürecin devam ettirilmesi benimsendiğinden re-</a:t>
            </a:r>
            <a:r>
              <a:rPr lang="tr-TR" sz="1900" dirty="0" err="1" smtClean="0">
                <a:latin typeface="+mj-lt"/>
              </a:rPr>
              <a:t>validasyon</a:t>
            </a:r>
            <a:r>
              <a:rPr lang="tr-TR" sz="1900" dirty="0" smtClean="0">
                <a:latin typeface="+mj-lt"/>
              </a:rPr>
              <a:t> sürecinin başlatılması ve HIMSS </a:t>
            </a:r>
            <a:r>
              <a:rPr lang="tr-TR" sz="1900" dirty="0" err="1" smtClean="0">
                <a:latin typeface="+mj-lt"/>
              </a:rPr>
              <a:t>Stage</a:t>
            </a:r>
            <a:r>
              <a:rPr lang="tr-TR" sz="1900" dirty="0" smtClean="0">
                <a:latin typeface="+mj-lt"/>
              </a:rPr>
              <a:t> 6  belgesinin yenilenmesi kararı alınmıştır.</a:t>
            </a:r>
          </a:p>
          <a:p>
            <a:pPr algn="just"/>
            <a:r>
              <a:rPr lang="tr-TR" sz="1900" dirty="0" smtClean="0">
                <a:latin typeface="+mj-lt"/>
              </a:rPr>
              <a:t>	Ancak 2020 yılı Ağustos ayında HIMSS Türkiye ile yapılan görüşmelerde </a:t>
            </a:r>
            <a:r>
              <a:rPr lang="tr-TR" sz="1900" dirty="0" err="1" smtClean="0">
                <a:latin typeface="+mj-lt"/>
              </a:rPr>
              <a:t>Pandemi</a:t>
            </a:r>
            <a:r>
              <a:rPr lang="tr-TR" sz="1900" dirty="0" smtClean="0">
                <a:latin typeface="+mj-lt"/>
              </a:rPr>
              <a:t> sürecinin re-</a:t>
            </a:r>
            <a:r>
              <a:rPr lang="tr-TR" sz="1900" dirty="0" err="1" smtClean="0">
                <a:latin typeface="+mj-lt"/>
              </a:rPr>
              <a:t>validasyon</a:t>
            </a:r>
            <a:r>
              <a:rPr lang="tr-TR" sz="1900" dirty="0" smtClean="0">
                <a:latin typeface="+mj-lt"/>
              </a:rPr>
              <a:t> sürecini olumsuz etkilemesinden dolayı re-</a:t>
            </a:r>
            <a:r>
              <a:rPr lang="tr-TR" sz="1900" dirty="0" err="1" smtClean="0">
                <a:latin typeface="+mj-lt"/>
              </a:rPr>
              <a:t>validasyon</a:t>
            </a:r>
            <a:r>
              <a:rPr lang="tr-TR" sz="1900" dirty="0" smtClean="0">
                <a:latin typeface="+mj-lt"/>
              </a:rPr>
              <a:t> sürecimizi ertelemiştir. Görüşmelerde </a:t>
            </a:r>
            <a:r>
              <a:rPr lang="tr-TR" sz="1900" dirty="0" err="1" smtClean="0">
                <a:latin typeface="+mj-lt"/>
              </a:rPr>
              <a:t>pandemi</a:t>
            </a:r>
            <a:r>
              <a:rPr lang="tr-TR" sz="1900" dirty="0" smtClean="0">
                <a:latin typeface="+mj-lt"/>
              </a:rPr>
              <a:t> sürecinde re-</a:t>
            </a:r>
            <a:r>
              <a:rPr lang="tr-TR" sz="1900" dirty="0" err="1" smtClean="0">
                <a:latin typeface="+mj-lt"/>
              </a:rPr>
              <a:t>validasyonun</a:t>
            </a:r>
            <a:r>
              <a:rPr lang="tr-TR" sz="1900" dirty="0" smtClean="0">
                <a:latin typeface="+mj-lt"/>
              </a:rPr>
              <a:t> saha ziyareti şeklinde değil online olarak yapılacağı bildirildiğinden bu sürece uygun çalışmalar yapılmıştır.   </a:t>
            </a:r>
          </a:p>
          <a:p>
            <a:pPr algn="just"/>
            <a:r>
              <a:rPr lang="tr-TR" dirty="0" smtClean="0">
                <a:latin typeface="+mj-lt"/>
              </a:rPr>
              <a:t>	</a:t>
            </a:r>
            <a:endParaRPr lang="tr-TR" dirty="0">
              <a:latin typeface="+mj-lt"/>
            </a:endParaRPr>
          </a:p>
        </p:txBody>
      </p:sp>
      <p:sp>
        <p:nvSpPr>
          <p:cNvPr id="7" name="6 Metin kutusu"/>
          <p:cNvSpPr txBox="1"/>
          <p:nvPr/>
        </p:nvSpPr>
        <p:spPr>
          <a:xfrm>
            <a:off x="6572264" y="6357958"/>
            <a:ext cx="2428892" cy="369332"/>
          </a:xfrm>
          <a:prstGeom prst="rect">
            <a:avLst/>
          </a:prstGeom>
          <a:noFill/>
        </p:spPr>
        <p:txBody>
          <a:bodyPr wrap="square" rtlCol="0">
            <a:spAutoFit/>
          </a:bodyPr>
          <a:lstStyle/>
          <a:p>
            <a:r>
              <a:rPr lang="tr-TR" b="1" dirty="0" smtClean="0">
                <a:solidFill>
                  <a:schemeClr val="bg1">
                    <a:lumMod val="50000"/>
                  </a:schemeClr>
                </a:solidFill>
                <a:latin typeface="+mj-lt"/>
              </a:rPr>
              <a:t>Didim Devlet Hastanesi</a:t>
            </a:r>
            <a:endParaRPr lang="tr-TR" b="1" dirty="0">
              <a:solidFill>
                <a:schemeClr val="bg1">
                  <a:lumMod val="50000"/>
                </a:schemeClr>
              </a:solidFill>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404664"/>
            <a:ext cx="7776864" cy="648072"/>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tr-TR" sz="3600" b="1" dirty="0" smtClean="0">
                <a:solidFill>
                  <a:srgbClr val="FF0000"/>
                </a:solidFill>
              </a:rPr>
              <a:t>2021 HIMSS STAGE-6</a:t>
            </a:r>
            <a:br>
              <a:rPr lang="tr-TR" sz="3600" b="1" dirty="0" smtClean="0">
                <a:solidFill>
                  <a:srgbClr val="FF0000"/>
                </a:solidFill>
              </a:rPr>
            </a:br>
            <a:r>
              <a:rPr lang="tr-TR" sz="3600" b="1" dirty="0" smtClean="0">
                <a:solidFill>
                  <a:srgbClr val="FF0000"/>
                </a:solidFill>
              </a:rPr>
              <a:t>RE-VALİDASYON HAZIRLIKLARI </a:t>
            </a:r>
            <a:endParaRPr lang="tr-TR" sz="3600" b="1" dirty="0">
              <a:solidFill>
                <a:srgbClr val="FF0000"/>
              </a:solidFill>
            </a:endParaRPr>
          </a:p>
        </p:txBody>
      </p:sp>
      <p:pic>
        <p:nvPicPr>
          <p:cNvPr id="4" name="Picture 3" descr="C:\Users\murat.DDH\Desktop\Stage6-Logo-FINAL_highres.jpg"/>
          <p:cNvPicPr>
            <a:picLocks noChangeAspect="1" noChangeArrowheads="1"/>
          </p:cNvPicPr>
          <p:nvPr/>
        </p:nvPicPr>
        <p:blipFill>
          <a:blip r:embed="rId2" cstate="print"/>
          <a:srcRect/>
          <a:stretch>
            <a:fillRect/>
          </a:stretch>
        </p:blipFill>
        <p:spPr bwMode="auto">
          <a:xfrm rot="5400000">
            <a:off x="-869167" y="4865102"/>
            <a:ext cx="2708921" cy="899594"/>
          </a:xfrm>
          <a:prstGeom prst="rect">
            <a:avLst/>
          </a:prstGeom>
          <a:noFill/>
        </p:spPr>
      </p:pic>
      <p:pic>
        <p:nvPicPr>
          <p:cNvPr id="6" name="Picture 2" descr="C:\Users\mustafa\Desktop\sb kurumsal kimlik\Logolar\TÜRKÇE\ARMA LOGO TÜRKÇE.png"/>
          <p:cNvPicPr>
            <a:picLocks noChangeAspect="1" noChangeArrowheads="1"/>
          </p:cNvPicPr>
          <p:nvPr/>
        </p:nvPicPr>
        <p:blipFill>
          <a:blip r:embed="rId3" cstate="print"/>
          <a:srcRect/>
          <a:stretch>
            <a:fillRect/>
          </a:stretch>
        </p:blipFill>
        <p:spPr bwMode="auto">
          <a:xfrm>
            <a:off x="0" y="0"/>
            <a:ext cx="1052736" cy="1052736"/>
          </a:xfrm>
          <a:prstGeom prst="rect">
            <a:avLst/>
          </a:prstGeom>
          <a:noFill/>
        </p:spPr>
      </p:pic>
      <p:sp>
        <p:nvSpPr>
          <p:cNvPr id="8" name="7 Metin kutusu"/>
          <p:cNvSpPr txBox="1"/>
          <p:nvPr/>
        </p:nvSpPr>
        <p:spPr>
          <a:xfrm>
            <a:off x="1187624" y="1268760"/>
            <a:ext cx="7776864" cy="646331"/>
          </a:xfrm>
          <a:prstGeom prst="rect">
            <a:avLst/>
          </a:prstGeom>
          <a:noFill/>
        </p:spPr>
        <p:txBody>
          <a:bodyPr wrap="square" rtlCol="0">
            <a:spAutoFit/>
          </a:bodyPr>
          <a:lstStyle/>
          <a:p>
            <a:pPr algn="just"/>
            <a:r>
              <a:rPr lang="tr-TR" dirty="0" smtClean="0"/>
              <a:t>	.</a:t>
            </a:r>
          </a:p>
          <a:p>
            <a:pPr algn="just"/>
            <a:r>
              <a:rPr lang="tr-TR" dirty="0" smtClean="0"/>
              <a:t>	</a:t>
            </a:r>
            <a:endParaRPr lang="tr-TR" dirty="0"/>
          </a:p>
        </p:txBody>
      </p:sp>
      <p:sp>
        <p:nvSpPr>
          <p:cNvPr id="7" name="6 Dikdörtgen"/>
          <p:cNvSpPr/>
          <p:nvPr/>
        </p:nvSpPr>
        <p:spPr>
          <a:xfrm>
            <a:off x="1142976" y="1357298"/>
            <a:ext cx="7893520" cy="4478149"/>
          </a:xfrm>
          <a:prstGeom prst="rect">
            <a:avLst/>
          </a:prstGeom>
        </p:spPr>
        <p:txBody>
          <a:bodyPr wrap="square">
            <a:spAutoFit/>
          </a:bodyPr>
          <a:lstStyle/>
          <a:p>
            <a:pPr algn="just"/>
            <a:r>
              <a:rPr lang="tr-TR" dirty="0" smtClean="0"/>
              <a:t>	</a:t>
            </a:r>
            <a:r>
              <a:rPr lang="tr-TR" sz="1900" dirty="0" smtClean="0">
                <a:latin typeface="+mj-lt"/>
              </a:rPr>
              <a:t>2021 HIMSS re-</a:t>
            </a:r>
            <a:r>
              <a:rPr lang="tr-TR" sz="1900" dirty="0" err="1" smtClean="0">
                <a:latin typeface="+mj-lt"/>
              </a:rPr>
              <a:t>validasyon</a:t>
            </a:r>
            <a:r>
              <a:rPr lang="tr-TR" sz="1900" dirty="0" smtClean="0">
                <a:latin typeface="+mj-lt"/>
              </a:rPr>
              <a:t> sürecimizde aşağıda belirtilen hazırlıklar yapılmıştır</a:t>
            </a:r>
          </a:p>
          <a:p>
            <a:pPr algn="just"/>
            <a:r>
              <a:rPr lang="tr-TR" sz="1900" dirty="0" smtClean="0">
                <a:latin typeface="+mj-lt"/>
              </a:rPr>
              <a:t>1-2021 Re-</a:t>
            </a:r>
            <a:r>
              <a:rPr lang="tr-TR" sz="1900" dirty="0" err="1" smtClean="0">
                <a:latin typeface="+mj-lt"/>
              </a:rPr>
              <a:t>validasyon</a:t>
            </a:r>
            <a:r>
              <a:rPr lang="tr-TR" sz="1900" dirty="0" smtClean="0">
                <a:latin typeface="+mj-lt"/>
              </a:rPr>
              <a:t> için HIMSS hazırlık komitemiz oluşturulmuştur.</a:t>
            </a:r>
          </a:p>
          <a:p>
            <a:pPr algn="just"/>
            <a:r>
              <a:rPr lang="tr-TR" sz="1900" dirty="0" smtClean="0">
                <a:latin typeface="+mj-lt"/>
              </a:rPr>
              <a:t>2-SBYS sorumlu </a:t>
            </a:r>
            <a:r>
              <a:rPr lang="tr-TR" sz="1900" dirty="0" smtClean="0">
                <a:latin typeface="+mj-lt"/>
              </a:rPr>
              <a:t>firması ile </a:t>
            </a:r>
            <a:r>
              <a:rPr lang="tr-TR" sz="1900" dirty="0" smtClean="0">
                <a:latin typeface="+mj-lt"/>
              </a:rPr>
              <a:t>görüşme sağlanarak teknik destek altyapımız oluşturulmuştur. Yazılım ve donanım destek amaçlı </a:t>
            </a:r>
            <a:r>
              <a:rPr lang="tr-TR" sz="1900" dirty="0" smtClean="0">
                <a:latin typeface="+mj-lt"/>
              </a:rPr>
              <a:t>SBYS yazılım firmasından </a:t>
            </a:r>
            <a:r>
              <a:rPr lang="tr-TR" sz="1900" dirty="0" smtClean="0">
                <a:latin typeface="+mj-lt"/>
              </a:rPr>
              <a:t>tam zamanlı teknik personel talep edilmiştir.</a:t>
            </a:r>
          </a:p>
          <a:p>
            <a:pPr algn="just"/>
            <a:r>
              <a:rPr lang="tr-TR" sz="1900" dirty="0" smtClean="0">
                <a:latin typeface="+mj-lt"/>
              </a:rPr>
              <a:t>3-Bilişim alt yapısında tespit edilen eksikler </a:t>
            </a:r>
            <a:r>
              <a:rPr lang="tr-TR" sz="1900" dirty="0" smtClean="0">
                <a:solidFill>
                  <a:prstClr val="black"/>
                </a:solidFill>
                <a:latin typeface="Calibri"/>
              </a:rPr>
              <a:t>SBYS yazılım</a:t>
            </a:r>
            <a:r>
              <a:rPr lang="tr-TR" sz="1900" dirty="0" smtClean="0">
                <a:latin typeface="+mj-lt"/>
              </a:rPr>
              <a:t> </a:t>
            </a:r>
            <a:r>
              <a:rPr lang="tr-TR" sz="1900" dirty="0" smtClean="0">
                <a:latin typeface="+mj-lt"/>
              </a:rPr>
              <a:t>firmasına bildirilerek giderilmesi sağlanmıştır.</a:t>
            </a:r>
          </a:p>
          <a:p>
            <a:pPr algn="just"/>
            <a:r>
              <a:rPr lang="tr-TR" sz="1900" dirty="0" smtClean="0">
                <a:latin typeface="+mj-lt"/>
              </a:rPr>
              <a:t>4-Hastanemiz donanım eksiklikleri tespit edilerek giderilmesi sağlanmıştır. </a:t>
            </a:r>
          </a:p>
          <a:p>
            <a:pPr algn="just"/>
            <a:r>
              <a:rPr lang="tr-TR" sz="1900" dirty="0" smtClean="0">
                <a:latin typeface="+mj-lt"/>
              </a:rPr>
              <a:t>5-Re-</a:t>
            </a:r>
            <a:r>
              <a:rPr lang="tr-TR" sz="1900" dirty="0" err="1" smtClean="0">
                <a:latin typeface="+mj-lt"/>
              </a:rPr>
              <a:t>validasyon</a:t>
            </a:r>
            <a:r>
              <a:rPr lang="tr-TR" sz="1900" dirty="0" smtClean="0">
                <a:latin typeface="+mj-lt"/>
              </a:rPr>
              <a:t> için yatak sayımızın en az %50 si denetim için hazırlanması istenirken biz </a:t>
            </a:r>
            <a:r>
              <a:rPr lang="tr-TR" sz="1900" b="1" u="sng" dirty="0" smtClean="0">
                <a:latin typeface="+mj-lt"/>
              </a:rPr>
              <a:t>tüm yataklı servislerin</a:t>
            </a:r>
            <a:r>
              <a:rPr lang="tr-TR" sz="1900" dirty="0" smtClean="0">
                <a:latin typeface="+mj-lt"/>
              </a:rPr>
              <a:t> denetim için hazırlanması sağladık. </a:t>
            </a:r>
          </a:p>
          <a:p>
            <a:pPr algn="just"/>
            <a:r>
              <a:rPr lang="tr-TR" sz="1900" dirty="0" smtClean="0">
                <a:latin typeface="+mj-lt"/>
              </a:rPr>
              <a:t>6-HIMSS Re-</a:t>
            </a:r>
            <a:r>
              <a:rPr lang="tr-TR" sz="1900" dirty="0" err="1" smtClean="0">
                <a:latin typeface="+mj-lt"/>
              </a:rPr>
              <a:t>validasyon</a:t>
            </a:r>
            <a:r>
              <a:rPr lang="tr-TR" sz="1900" dirty="0" smtClean="0">
                <a:latin typeface="+mj-lt"/>
              </a:rPr>
              <a:t> yeterlilik kriterleri için komite üyeleri ile toplantılar yaparak süreç değerlendirmesi ve kontroller yapılmıştır.</a:t>
            </a:r>
          </a:p>
          <a:p>
            <a:pPr algn="just"/>
            <a:r>
              <a:rPr lang="tr-TR" sz="1900" dirty="0" smtClean="0">
                <a:latin typeface="+mj-lt"/>
              </a:rPr>
              <a:t>7-Re-</a:t>
            </a:r>
            <a:r>
              <a:rPr lang="tr-TR" sz="1900" dirty="0" err="1" smtClean="0">
                <a:latin typeface="+mj-lt"/>
              </a:rPr>
              <a:t>validasyon</a:t>
            </a:r>
            <a:r>
              <a:rPr lang="tr-TR" sz="1900" dirty="0" smtClean="0">
                <a:latin typeface="+mj-lt"/>
              </a:rPr>
              <a:t> sürecinde istenilen sunumlar ve video görüntüleri HIMSS danışmanları kontrolünde hazırlanmıştır. </a:t>
            </a:r>
            <a:endParaRPr lang="tr-TR" sz="1900" dirty="0">
              <a:latin typeface="+mj-lt"/>
            </a:endParaRPr>
          </a:p>
        </p:txBody>
      </p:sp>
      <p:sp>
        <p:nvSpPr>
          <p:cNvPr id="9" name="8 Metin kutusu"/>
          <p:cNvSpPr txBox="1"/>
          <p:nvPr/>
        </p:nvSpPr>
        <p:spPr>
          <a:xfrm>
            <a:off x="6572264" y="6357958"/>
            <a:ext cx="2428892" cy="369332"/>
          </a:xfrm>
          <a:prstGeom prst="rect">
            <a:avLst/>
          </a:prstGeom>
          <a:noFill/>
        </p:spPr>
        <p:txBody>
          <a:bodyPr wrap="square" rtlCol="0">
            <a:spAutoFit/>
          </a:bodyPr>
          <a:lstStyle/>
          <a:p>
            <a:r>
              <a:rPr lang="tr-TR" b="1" dirty="0" smtClean="0">
                <a:solidFill>
                  <a:schemeClr val="bg1">
                    <a:lumMod val="50000"/>
                  </a:schemeClr>
                </a:solidFill>
                <a:latin typeface="+mj-lt"/>
              </a:rPr>
              <a:t>Didim Devlet Hastanesi</a:t>
            </a:r>
            <a:endParaRPr lang="tr-TR" b="1" dirty="0">
              <a:solidFill>
                <a:schemeClr val="bg1">
                  <a:lumMod val="50000"/>
                </a:schemeClr>
              </a:solidFill>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404664"/>
            <a:ext cx="7776864" cy="580926"/>
          </a:xfrm>
        </p:spPr>
        <p:txBody>
          <a:bodyPr>
            <a:noAutofit/>
          </a:bodyPr>
          <a:lstStyle/>
          <a:p>
            <a:pPr algn="ctr"/>
            <a:r>
              <a:rPr lang="tr-TR" sz="3200" b="1" dirty="0" smtClean="0">
                <a:solidFill>
                  <a:srgbClr val="FF0000"/>
                </a:solidFill>
              </a:rPr>
              <a:t>KARAR VERME SÜRECİ</a:t>
            </a:r>
            <a:endParaRPr lang="tr-TR" sz="3200" b="1" dirty="0">
              <a:solidFill>
                <a:srgbClr val="FF0000"/>
              </a:solidFill>
            </a:endParaRPr>
          </a:p>
        </p:txBody>
      </p:sp>
      <p:pic>
        <p:nvPicPr>
          <p:cNvPr id="4" name="Picture 3" descr="C:\Users\murat.DDH\Desktop\Stage6-Logo-FINAL_highres.jpg"/>
          <p:cNvPicPr>
            <a:picLocks noChangeAspect="1" noChangeArrowheads="1"/>
          </p:cNvPicPr>
          <p:nvPr/>
        </p:nvPicPr>
        <p:blipFill>
          <a:blip r:embed="rId2" cstate="print"/>
          <a:srcRect/>
          <a:stretch>
            <a:fillRect/>
          </a:stretch>
        </p:blipFill>
        <p:spPr bwMode="auto">
          <a:xfrm rot="5400000">
            <a:off x="-869167" y="4865102"/>
            <a:ext cx="2708921" cy="899594"/>
          </a:xfrm>
          <a:prstGeom prst="rect">
            <a:avLst/>
          </a:prstGeom>
          <a:noFill/>
        </p:spPr>
      </p:pic>
      <p:pic>
        <p:nvPicPr>
          <p:cNvPr id="7" name="Picture 2" descr="C:\Users\mustafa\Desktop\sb kurumsal kimlik\Logolar\TÜRKÇE\ARMA LOGO TÜRKÇE.png"/>
          <p:cNvPicPr>
            <a:picLocks noChangeAspect="1" noChangeArrowheads="1"/>
          </p:cNvPicPr>
          <p:nvPr/>
        </p:nvPicPr>
        <p:blipFill>
          <a:blip r:embed="rId3" cstate="print"/>
          <a:srcRect/>
          <a:stretch>
            <a:fillRect/>
          </a:stretch>
        </p:blipFill>
        <p:spPr bwMode="auto">
          <a:xfrm>
            <a:off x="0" y="0"/>
            <a:ext cx="1052736" cy="1052736"/>
          </a:xfrm>
          <a:prstGeom prst="rect">
            <a:avLst/>
          </a:prstGeom>
          <a:noFill/>
        </p:spPr>
      </p:pic>
      <p:sp>
        <p:nvSpPr>
          <p:cNvPr id="8" name="7 Metin kutusu"/>
          <p:cNvSpPr txBox="1"/>
          <p:nvPr/>
        </p:nvSpPr>
        <p:spPr>
          <a:xfrm>
            <a:off x="1187624" y="908720"/>
            <a:ext cx="7632848" cy="5355312"/>
          </a:xfrm>
          <a:prstGeom prst="rect">
            <a:avLst/>
          </a:prstGeom>
          <a:noFill/>
        </p:spPr>
        <p:txBody>
          <a:bodyPr wrap="square" rtlCol="0">
            <a:spAutoFit/>
          </a:bodyPr>
          <a:lstStyle/>
          <a:p>
            <a:pPr algn="just"/>
            <a:r>
              <a:rPr lang="tr-TR" b="1" u="sng" dirty="0" smtClean="0">
                <a:latin typeface="+mj-lt"/>
              </a:rPr>
              <a:t>KARAR VERME PROSEDÜRÜ:</a:t>
            </a:r>
          </a:p>
          <a:p>
            <a:pPr algn="just"/>
            <a:r>
              <a:rPr lang="tr-TR" dirty="0" smtClean="0">
                <a:latin typeface="+mj-lt"/>
              </a:rPr>
              <a:t>	Kurumumuz bir Kamu kuruluşudur. Faaliyetleri,iş ve işlemlerinin yürütülmesi yürürlükte olan mevzuata göre yapmaktadır. Faaliyetlerini yürütürken alınacak kararlar hem yatay hem de dikey bürokratik hiyerarşi içerisinde gerçekleşmektedir. </a:t>
            </a:r>
          </a:p>
          <a:p>
            <a:pPr algn="just"/>
            <a:endParaRPr lang="tr-TR" dirty="0" smtClean="0">
              <a:latin typeface="+mj-lt"/>
            </a:endParaRPr>
          </a:p>
          <a:p>
            <a:pPr algn="just"/>
            <a:r>
              <a:rPr lang="tr-TR" b="1" u="sng" dirty="0" smtClean="0">
                <a:latin typeface="+mj-lt"/>
              </a:rPr>
              <a:t>KARAR VERME PAYDAŞLARIMIZ:</a:t>
            </a:r>
          </a:p>
          <a:p>
            <a:pPr algn="just"/>
            <a:r>
              <a:rPr lang="tr-TR" dirty="0" smtClean="0">
                <a:latin typeface="+mj-lt"/>
              </a:rPr>
              <a:t>	Kurum dışı karar verme süreci sıralı amirlerin onaylarına müteakip gerçekleşmektedir. Kurum içi kararlar ise konunun özelliğine göre çalışanların da katılımı ile alınmaktadır.</a:t>
            </a:r>
          </a:p>
          <a:p>
            <a:pPr algn="just"/>
            <a:endParaRPr lang="tr-TR" dirty="0" smtClean="0">
              <a:latin typeface="+mj-lt"/>
            </a:endParaRPr>
          </a:p>
          <a:p>
            <a:pPr algn="just"/>
            <a:r>
              <a:rPr lang="tr-TR" b="1" u="sng" dirty="0" smtClean="0">
                <a:latin typeface="+mj-lt"/>
              </a:rPr>
              <a:t>ÇALIŞANLARIN KARAR VERME SÜRECİNE KATILIMI:</a:t>
            </a:r>
          </a:p>
          <a:p>
            <a:pPr algn="just"/>
            <a:r>
              <a:rPr lang="tr-TR" dirty="0" smtClean="0">
                <a:latin typeface="+mj-lt"/>
              </a:rPr>
              <a:t>	Kurum içi ve kurumun iş ve işlemlerini ilgilendiren kararların alınmasında çalışanların da katkısı olmaktadır. Bu katkı karar alma yetkisi olan komisyonlar aracılığı ile olmaktadır. Mevzuat gereği yada ihtiyaca binaen kurulan bu komisyonlara kadrosuna, görevine ve mesleki yeterliliğine göre görevlendirmeler yapılmaktadır. Ayrıca komisyon dışındaki çalışanlar da öneri ve taleplerini sözlü ve yazılı olarak hastane idaresine iletebilmekte ve karar alma sürecine dahil olmaktadırlar. </a:t>
            </a:r>
            <a:endParaRPr lang="tr-TR" u="sng" dirty="0">
              <a:solidFill>
                <a:srgbClr val="FF0000"/>
              </a:solidFill>
              <a:latin typeface="+mj-lt"/>
            </a:endParaRPr>
          </a:p>
        </p:txBody>
      </p:sp>
      <p:sp>
        <p:nvSpPr>
          <p:cNvPr id="6" name="5 Metin kutusu"/>
          <p:cNvSpPr txBox="1"/>
          <p:nvPr/>
        </p:nvSpPr>
        <p:spPr>
          <a:xfrm>
            <a:off x="6572264" y="6357958"/>
            <a:ext cx="2428892" cy="369332"/>
          </a:xfrm>
          <a:prstGeom prst="rect">
            <a:avLst/>
          </a:prstGeom>
          <a:noFill/>
        </p:spPr>
        <p:txBody>
          <a:bodyPr wrap="square" rtlCol="0">
            <a:spAutoFit/>
          </a:bodyPr>
          <a:lstStyle/>
          <a:p>
            <a:r>
              <a:rPr lang="tr-TR" b="1" dirty="0" smtClean="0">
                <a:solidFill>
                  <a:schemeClr val="bg1">
                    <a:lumMod val="50000"/>
                  </a:schemeClr>
                </a:solidFill>
                <a:latin typeface="+mj-lt"/>
              </a:rPr>
              <a:t>Didim Devlet Hastanesi</a:t>
            </a:r>
            <a:endParaRPr lang="tr-TR" b="1" dirty="0">
              <a:solidFill>
                <a:schemeClr val="bg1">
                  <a:lumMod val="50000"/>
                </a:schemeClr>
              </a:solidFill>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urat.DDH\Desktop\Stage6-Logo-FINAL_highres.jpg"/>
          <p:cNvPicPr>
            <a:picLocks noChangeAspect="1" noChangeArrowheads="1"/>
          </p:cNvPicPr>
          <p:nvPr/>
        </p:nvPicPr>
        <p:blipFill>
          <a:blip r:embed="rId2" cstate="print"/>
          <a:srcRect/>
          <a:stretch>
            <a:fillRect/>
          </a:stretch>
        </p:blipFill>
        <p:spPr bwMode="auto">
          <a:xfrm rot="5400000">
            <a:off x="-869167" y="4865102"/>
            <a:ext cx="2708921" cy="899594"/>
          </a:xfrm>
          <a:prstGeom prst="rect">
            <a:avLst/>
          </a:prstGeom>
          <a:noFill/>
        </p:spPr>
      </p:pic>
      <p:pic>
        <p:nvPicPr>
          <p:cNvPr id="6" name="Picture 2" descr="C:\Users\mustafa\Desktop\sb kurumsal kimlik\Logolar\TÜRKÇE\ARMA LOGO TÜRKÇE.png"/>
          <p:cNvPicPr>
            <a:picLocks noChangeAspect="1" noChangeArrowheads="1"/>
          </p:cNvPicPr>
          <p:nvPr/>
        </p:nvPicPr>
        <p:blipFill>
          <a:blip r:embed="rId3" cstate="print"/>
          <a:srcRect/>
          <a:stretch>
            <a:fillRect/>
          </a:stretch>
        </p:blipFill>
        <p:spPr bwMode="auto">
          <a:xfrm>
            <a:off x="0" y="0"/>
            <a:ext cx="1052736" cy="1052736"/>
          </a:xfrm>
          <a:prstGeom prst="rect">
            <a:avLst/>
          </a:prstGeom>
          <a:noFill/>
        </p:spPr>
      </p:pic>
      <p:sp>
        <p:nvSpPr>
          <p:cNvPr id="5" name="4 Başlık"/>
          <p:cNvSpPr>
            <a:spLocks noGrp="1"/>
          </p:cNvSpPr>
          <p:nvPr>
            <p:ph type="title"/>
          </p:nvPr>
        </p:nvSpPr>
        <p:spPr>
          <a:xfrm>
            <a:off x="457200" y="704088"/>
            <a:ext cx="8229600" cy="653210"/>
          </a:xfrm>
        </p:spPr>
        <p:txBody>
          <a:bodyPr>
            <a:noAutofit/>
          </a:bodyPr>
          <a:lstStyle/>
          <a:p>
            <a:pPr algn="ctr"/>
            <a:r>
              <a:rPr lang="tr-TR" sz="3200" b="1" dirty="0" smtClean="0">
                <a:solidFill>
                  <a:srgbClr val="FF0000"/>
                </a:solidFill>
              </a:rPr>
              <a:t>KARAR DESTEK SİSTEMLERİ</a:t>
            </a:r>
            <a:br>
              <a:rPr lang="tr-TR" sz="3200" b="1" dirty="0" smtClean="0">
                <a:solidFill>
                  <a:srgbClr val="FF0000"/>
                </a:solidFill>
              </a:rPr>
            </a:br>
            <a:r>
              <a:rPr lang="tr-TR" sz="3200" b="1" dirty="0" smtClean="0">
                <a:solidFill>
                  <a:srgbClr val="FF0000"/>
                </a:solidFill>
              </a:rPr>
              <a:t> HAZIRLIK AŞAMALARI</a:t>
            </a:r>
            <a:endParaRPr lang="tr-TR" sz="3200" b="1" dirty="0">
              <a:solidFill>
                <a:srgbClr val="FF0000"/>
              </a:solidFill>
            </a:endParaRPr>
          </a:p>
        </p:txBody>
      </p:sp>
      <p:sp>
        <p:nvSpPr>
          <p:cNvPr id="7" name="6 Dikdörtgen"/>
          <p:cNvSpPr/>
          <p:nvPr/>
        </p:nvSpPr>
        <p:spPr>
          <a:xfrm>
            <a:off x="857224" y="1285860"/>
            <a:ext cx="8179272" cy="4693593"/>
          </a:xfrm>
          <a:prstGeom prst="rect">
            <a:avLst/>
          </a:prstGeom>
        </p:spPr>
        <p:txBody>
          <a:bodyPr wrap="square">
            <a:spAutoFit/>
          </a:bodyPr>
          <a:lstStyle/>
          <a:p>
            <a:pPr algn="just"/>
            <a:r>
              <a:rPr lang="tr-TR" sz="2000" dirty="0" smtClean="0">
                <a:latin typeface="+mj-lt"/>
              </a:rPr>
              <a:t>	Öncelikle hekimlerimiz ve sahada çalışan arkadaşlarımızla </a:t>
            </a:r>
            <a:r>
              <a:rPr lang="tr-TR" sz="2000" dirty="0" smtClean="0">
                <a:latin typeface="+mj-lt"/>
              </a:rPr>
              <a:t>planlı </a:t>
            </a:r>
            <a:r>
              <a:rPr lang="tr-TR" sz="2000" dirty="0" smtClean="0">
                <a:latin typeface="+mj-lt"/>
              </a:rPr>
              <a:t>toplantılar yaptık. Toplantılarda süreç kontrolü yapılarak eksikler ve tamamlanan maddeler üzerinde karşılıklı görüş alışverişinde bulunulmuştur. </a:t>
            </a:r>
          </a:p>
          <a:p>
            <a:pPr algn="just"/>
            <a:endParaRPr lang="tr-TR" sz="2000" dirty="0" smtClean="0">
              <a:latin typeface="+mj-lt"/>
            </a:endParaRPr>
          </a:p>
          <a:p>
            <a:pPr algn="just"/>
            <a:r>
              <a:rPr lang="tr-TR" sz="2000" dirty="0" smtClean="0">
                <a:latin typeface="+mj-lt"/>
              </a:rPr>
              <a:t>	Karar destek sistemleri nedir ,çalışma sistemi nedir, sistem tarafından nasıl tetiklenir , sağlık hizmeti sunumuna ve çalışanlarımıza nasıl kolaylıklar getirir tüm bunları belirledik ve komisyonla paylaştık.</a:t>
            </a:r>
          </a:p>
          <a:p>
            <a:pPr algn="just"/>
            <a:endParaRPr lang="tr-TR" sz="2000" dirty="0" smtClean="0">
              <a:latin typeface="+mj-lt"/>
            </a:endParaRPr>
          </a:p>
          <a:p>
            <a:pPr algn="just"/>
            <a:r>
              <a:rPr lang="tr-TR" sz="2000" dirty="0" smtClean="0">
                <a:latin typeface="+mj-lt"/>
              </a:rPr>
              <a:t>	Yazılım Firması ile iletişime geçerek </a:t>
            </a:r>
            <a:r>
              <a:rPr lang="tr-TR" sz="2000" dirty="0" err="1" smtClean="0">
                <a:latin typeface="+mj-lt"/>
              </a:rPr>
              <a:t>KDS’lerin</a:t>
            </a:r>
            <a:r>
              <a:rPr lang="tr-TR" sz="2000" dirty="0" smtClean="0">
                <a:latin typeface="+mj-lt"/>
              </a:rPr>
              <a:t> HBYS üzerinde tanımlamalarını yaptık.</a:t>
            </a:r>
          </a:p>
          <a:p>
            <a:pPr algn="just"/>
            <a:endParaRPr lang="tr-TR" sz="2000" dirty="0" smtClean="0">
              <a:latin typeface="+mj-lt"/>
            </a:endParaRPr>
          </a:p>
          <a:p>
            <a:pPr algn="just"/>
            <a:r>
              <a:rPr lang="tr-TR" sz="2000" dirty="0" smtClean="0">
                <a:latin typeface="+mj-lt"/>
              </a:rPr>
              <a:t>	</a:t>
            </a:r>
            <a:r>
              <a:rPr lang="tr-TR" sz="2000" dirty="0" err="1" smtClean="0">
                <a:latin typeface="+mj-lt"/>
              </a:rPr>
              <a:t>KDS’ler</a:t>
            </a:r>
            <a:r>
              <a:rPr lang="tr-TR" sz="2000" dirty="0" smtClean="0">
                <a:latin typeface="+mj-lt"/>
              </a:rPr>
              <a:t> kullanılmaya başlamadan önce öncelikle kullanacak olan birim sorumlularına daha sonra çalışanlara </a:t>
            </a:r>
            <a:r>
              <a:rPr lang="tr-TR" sz="2000" dirty="0" err="1" smtClean="0">
                <a:latin typeface="+mj-lt"/>
              </a:rPr>
              <a:t>KDS’nin</a:t>
            </a:r>
            <a:r>
              <a:rPr lang="tr-TR" sz="2000" dirty="0" smtClean="0">
                <a:latin typeface="+mj-lt"/>
              </a:rPr>
              <a:t> SBYS sisteminde nasıl kullanılacağı anlatıldı. </a:t>
            </a:r>
          </a:p>
          <a:p>
            <a:pPr algn="just"/>
            <a:endParaRPr lang="tr-TR" sz="1900" dirty="0"/>
          </a:p>
        </p:txBody>
      </p:sp>
      <p:sp>
        <p:nvSpPr>
          <p:cNvPr id="8" name="7 Metin kutusu"/>
          <p:cNvSpPr txBox="1"/>
          <p:nvPr/>
        </p:nvSpPr>
        <p:spPr>
          <a:xfrm>
            <a:off x="6572264" y="6357958"/>
            <a:ext cx="2428892" cy="369332"/>
          </a:xfrm>
          <a:prstGeom prst="rect">
            <a:avLst/>
          </a:prstGeom>
          <a:noFill/>
        </p:spPr>
        <p:txBody>
          <a:bodyPr wrap="square" rtlCol="0">
            <a:spAutoFit/>
          </a:bodyPr>
          <a:lstStyle/>
          <a:p>
            <a:r>
              <a:rPr lang="tr-TR" b="1" dirty="0" smtClean="0">
                <a:solidFill>
                  <a:schemeClr val="bg1">
                    <a:lumMod val="50000"/>
                  </a:schemeClr>
                </a:solidFill>
                <a:latin typeface="+mj-lt"/>
              </a:rPr>
              <a:t>Didim Devlet Hastanesi</a:t>
            </a:r>
            <a:endParaRPr lang="tr-TR" b="1" dirty="0">
              <a:solidFill>
                <a:schemeClr val="bg1">
                  <a:lumMod val="50000"/>
                </a:schemeClr>
              </a:solidFill>
              <a:latin typeface="+mj-l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2193</TotalTime>
  <Words>310</Words>
  <Application>Microsoft Office PowerPoint</Application>
  <PresentationFormat>Ekran Gösterisi (4:3)</PresentationFormat>
  <Paragraphs>163</Paragraphs>
  <Slides>15</Slides>
  <Notes>0</Notes>
  <HiddenSlides>0</HiddenSlides>
  <MMClips>0</MMClips>
  <ScaleCrop>false</ScaleCrop>
  <HeadingPairs>
    <vt:vector size="4" baseType="variant">
      <vt:variant>
        <vt:lpstr>Tema</vt:lpstr>
      </vt:variant>
      <vt:variant>
        <vt:i4>1</vt:i4>
      </vt:variant>
      <vt:variant>
        <vt:lpstr>Slayt Başlıkları</vt:lpstr>
      </vt:variant>
      <vt:variant>
        <vt:i4>15</vt:i4>
      </vt:variant>
    </vt:vector>
  </HeadingPairs>
  <TitlesOfParts>
    <vt:vector size="16" baseType="lpstr">
      <vt:lpstr>Akış</vt:lpstr>
      <vt:lpstr>  DİDİM DEVLET HASTANESİ’NİN  HIMSS STAGE-6  RE-VALİDASYON SÜRECİNDE  KARAR DESTEK SİSTEMLERİNİN HAZIRLANMASINDA KARŞILAŞILAN GÜÇLÜKLER   OP.DR.ETHEM BİLGİÇ BAŞHEKİM  EYLÜL 2022  </vt:lpstr>
      <vt:lpstr>DİDİM DEVLET HASTANESİ</vt:lpstr>
      <vt:lpstr>DİDİM DEVLET HASTANESİ</vt:lpstr>
      <vt:lpstr>DİDİM DEVLET HASTANESİ</vt:lpstr>
      <vt:lpstr>     DİDİM DEVLET HASTANESİ</vt:lpstr>
      <vt:lpstr> 2021 HIMSS STAGE-6  RE-VALİDASYON HAZIRLIKLARI </vt:lpstr>
      <vt:lpstr> 2021 HIMSS STAGE-6 RE-VALİDASYON HAZIRLIKLARI </vt:lpstr>
      <vt:lpstr>KARAR VERME SÜRECİ</vt:lpstr>
      <vt:lpstr>KARAR DESTEK SİSTEMLERİ  HAZIRLIK AŞAMALARI</vt:lpstr>
      <vt:lpstr>  KARAR DESTEK HAZIRLANMASI  HEKİM KDS</vt:lpstr>
      <vt:lpstr>KARAR DESTEK HAZIRLANMASI  HEKİM 3.SEVİYE KDS</vt:lpstr>
      <vt:lpstr>KARAR DESTEK HAZIRLANMASI  HEMŞİRE KDS</vt:lpstr>
      <vt:lpstr>KDS HAZIRLIKLARINDA KARŞILAŞILAN ZORLUKLAR VE ÇÖZÜMLERİMİZ</vt:lpstr>
      <vt:lpstr>HASTANEMİZDE AKTİF KULLANILAN  KDS ALGORİTMALARI</vt:lpstr>
      <vt:lpstr>TEŞEKKÜR EDERİM.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Administrator</dc:creator>
  <cp:lastModifiedBy>mustafa</cp:lastModifiedBy>
  <cp:revision>310</cp:revision>
  <dcterms:created xsi:type="dcterms:W3CDTF">2017-07-25T06:35:22Z</dcterms:created>
  <dcterms:modified xsi:type="dcterms:W3CDTF">2022-09-08T10:15:11Z</dcterms:modified>
</cp:coreProperties>
</file>